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1" r:id="rId2"/>
    <p:sldId id="278" r:id="rId3"/>
    <p:sldId id="411" r:id="rId4"/>
    <p:sldId id="412" r:id="rId5"/>
    <p:sldId id="413" r:id="rId6"/>
    <p:sldId id="416" r:id="rId7"/>
    <p:sldId id="424" r:id="rId8"/>
    <p:sldId id="446" r:id="rId9"/>
    <p:sldId id="417" r:id="rId10"/>
    <p:sldId id="440" r:id="rId11"/>
    <p:sldId id="425" r:id="rId12"/>
    <p:sldId id="279" r:id="rId13"/>
    <p:sldId id="435" r:id="rId14"/>
    <p:sldId id="283" r:id="rId15"/>
    <p:sldId id="419" r:id="rId16"/>
    <p:sldId id="441" r:id="rId17"/>
    <p:sldId id="418" r:id="rId18"/>
    <p:sldId id="420" r:id="rId19"/>
    <p:sldId id="423" r:id="rId20"/>
    <p:sldId id="421" r:id="rId21"/>
    <p:sldId id="442" r:id="rId22"/>
    <p:sldId id="422" r:id="rId23"/>
    <p:sldId id="375" r:id="rId24"/>
    <p:sldId id="427" r:id="rId25"/>
    <p:sldId id="429" r:id="rId26"/>
    <p:sldId id="430" r:id="rId27"/>
    <p:sldId id="432" r:id="rId28"/>
    <p:sldId id="447" r:id="rId29"/>
    <p:sldId id="443" r:id="rId30"/>
    <p:sldId id="431" r:id="rId31"/>
    <p:sldId id="433" r:id="rId32"/>
    <p:sldId id="434" r:id="rId33"/>
    <p:sldId id="436" r:id="rId34"/>
    <p:sldId id="437" r:id="rId35"/>
    <p:sldId id="438" r:id="rId36"/>
    <p:sldId id="439" r:id="rId37"/>
    <p:sldId id="368" r:id="rId38"/>
    <p:sldId id="445" r:id="rId39"/>
    <p:sldId id="444" r:id="rId40"/>
    <p:sldId id="384" r:id="rId41"/>
    <p:sldId id="385" r:id="rId42"/>
  </p:sldIdLst>
  <p:sldSz cx="9144000" cy="6858000" type="screen4x3"/>
  <p:notesSz cx="6858000" cy="9144000"/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FF"/>
    <a:srgbClr val="99FEFF"/>
    <a:srgbClr val="36CCB3"/>
    <a:srgbClr val="7BADFF"/>
    <a:srgbClr val="7FFFC5"/>
    <a:srgbClr val="55B0FF"/>
    <a:srgbClr val="8DCCFF"/>
    <a:srgbClr val="B6DFFF"/>
    <a:srgbClr val="55A5F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86285" autoAdjust="0"/>
  </p:normalViewPr>
  <p:slideViewPr>
    <p:cSldViewPr>
      <p:cViewPr varScale="1">
        <p:scale>
          <a:sx n="112" d="100"/>
          <a:sy n="112" d="100"/>
        </p:scale>
        <p:origin x="23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1" charset="0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fld id="{D177DBBF-2EBD-1B47-924A-ED291EFC7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7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Click to edit Master text styles</a:t>
            </a:r>
          </a:p>
          <a:p>
            <a:pPr lvl="1"/>
            <a:r>
              <a:rPr lang="da-DK" noProof="0"/>
              <a:t>Second level</a:t>
            </a:r>
          </a:p>
          <a:p>
            <a:pPr lvl="2"/>
            <a:r>
              <a:rPr lang="da-DK" noProof="0"/>
              <a:t>Third level</a:t>
            </a:r>
          </a:p>
          <a:p>
            <a:pPr lvl="3"/>
            <a:r>
              <a:rPr lang="da-DK" noProof="0"/>
              <a:t>Fourth level</a:t>
            </a:r>
          </a:p>
          <a:p>
            <a:pPr lvl="4"/>
            <a:r>
              <a:rPr lang="da-DK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1" charset="0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535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ＭＳ Ｐゴシック" pitchFamily="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5F537-7D9B-0041-900D-C942BC70B5E6}" type="slidenum">
              <a:rPr lang="da-DK">
                <a:latin typeface="Verdana" charset="0"/>
                <a:ea typeface="ＭＳ Ｐゴシック" charset="-128"/>
                <a:cs typeface="ＭＳ Ｐゴシック" charset="-128"/>
              </a:rPr>
              <a:pPr/>
              <a:t>1</a:t>
            </a:fld>
            <a:endParaRPr lang="da-DK"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110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(10/2/13 14:19) -----</a:t>
            </a:r>
          </a:p>
          <a:p>
            <a:r>
              <a:rPr lang="en-US" dirty="0"/>
              <a:t>When the sequencing is done, you get your output… </a:t>
            </a:r>
          </a:p>
          <a:p>
            <a:r>
              <a:rPr lang="en-US" dirty="0"/>
              <a:t>----- Meeting Notes (10/2/13 14:27) -----</a:t>
            </a:r>
          </a:p>
          <a:p>
            <a:r>
              <a:rPr lang="en-US" dirty="0"/>
              <a:t>In this next section I will </a:t>
            </a:r>
            <a:r>
              <a:rPr lang="en-US" dirty="0" err="1"/>
              <a:t>gow</a:t>
            </a:r>
            <a:r>
              <a:rPr lang="en-US" dirty="0"/>
              <a:t> </a:t>
            </a:r>
            <a:r>
              <a:rPr lang="en-US" dirty="0" err="1"/>
              <a:t>throug</a:t>
            </a:r>
            <a:r>
              <a:rPr lang="en-US" dirty="0"/>
              <a:t> the output data.</a:t>
            </a:r>
          </a:p>
          <a:p>
            <a:endParaRPr lang="en-US" dirty="0"/>
          </a:p>
          <a:p>
            <a:r>
              <a:rPr lang="en-US" dirty="0"/>
              <a:t>The sequence data is </a:t>
            </a:r>
            <a:r>
              <a:rPr lang="en-US" dirty="0" err="1"/>
              <a:t>outputtet</a:t>
            </a:r>
            <a:r>
              <a:rPr lang="en-US" dirty="0"/>
              <a:t> as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  <a:p>
            <a:r>
              <a:rPr lang="en-US" dirty="0"/>
              <a:t>And what is </a:t>
            </a:r>
            <a:r>
              <a:rPr lang="en-US" dirty="0" err="1"/>
              <a:t>fastq</a:t>
            </a:r>
            <a:r>
              <a:rPr lang="en-US" dirty="0"/>
              <a:t> files?</a:t>
            </a:r>
          </a:p>
          <a:p>
            <a:r>
              <a:rPr lang="en-US" dirty="0"/>
              <a:t>It is a </a:t>
            </a:r>
            <a:r>
              <a:rPr lang="en-US" dirty="0" err="1"/>
              <a:t>fasta</a:t>
            </a:r>
            <a:r>
              <a:rPr lang="en-US" dirty="0"/>
              <a:t> file with quality scores!</a:t>
            </a:r>
          </a:p>
          <a:p>
            <a:r>
              <a:rPr lang="en-US" dirty="0"/>
              <a:t>So this is</a:t>
            </a:r>
            <a:r>
              <a:rPr lang="en-US" baseline="0" dirty="0"/>
              <a:t> an example of a </a:t>
            </a:r>
            <a:r>
              <a:rPr lang="en-US" baseline="0" dirty="0" err="1"/>
              <a:t>fastq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368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(10/2/13 14:19) -----</a:t>
            </a:r>
          </a:p>
          <a:p>
            <a:r>
              <a:rPr lang="en-US"/>
              <a:t>When the sequencing is done, you get your output… </a:t>
            </a:r>
          </a:p>
          <a:p>
            <a:r>
              <a:rPr lang="en-US"/>
              <a:t>----- Meeting Notes (10/2/13 14:27) -----</a:t>
            </a:r>
          </a:p>
          <a:p>
            <a:r>
              <a:rPr lang="en-US"/>
              <a:t>In this next section I will gow throug the output data.</a:t>
            </a:r>
          </a:p>
          <a:p>
            <a:endParaRPr lang="en-US"/>
          </a:p>
          <a:p>
            <a:r>
              <a:rPr lang="en-US"/>
              <a:t>The sequence data is outputtet as fastq files.</a:t>
            </a:r>
          </a:p>
          <a:p>
            <a:r>
              <a:rPr lang="en-US"/>
              <a:t>And what is fastq files?</a:t>
            </a:r>
          </a:p>
          <a:p>
            <a:r>
              <a:rPr lang="en-US"/>
              <a:t>It is a fasta file with quality scores!</a:t>
            </a:r>
          </a:p>
          <a:p>
            <a:r>
              <a:rPr lang="en-US"/>
              <a:t>So this is</a:t>
            </a:r>
            <a:r>
              <a:rPr lang="en-US" baseline="0"/>
              <a:t> an example of a fastq file.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899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(10/2/13 14:19) -----</a:t>
            </a:r>
          </a:p>
          <a:p>
            <a:r>
              <a:rPr lang="en-US"/>
              <a:t>When the sequencing is done, you get your output… </a:t>
            </a:r>
          </a:p>
          <a:p>
            <a:r>
              <a:rPr lang="en-US"/>
              <a:t>----- Meeting Notes (10/2/13 14:27) -----</a:t>
            </a:r>
          </a:p>
          <a:p>
            <a:r>
              <a:rPr lang="en-US"/>
              <a:t>In this next section I will gow throug the output data.</a:t>
            </a:r>
          </a:p>
          <a:p>
            <a:endParaRPr lang="en-US"/>
          </a:p>
          <a:p>
            <a:r>
              <a:rPr lang="en-US"/>
              <a:t>The sequence data is outputtet as fastq files.</a:t>
            </a:r>
          </a:p>
          <a:p>
            <a:r>
              <a:rPr lang="en-US"/>
              <a:t>And what is fastq files?</a:t>
            </a:r>
          </a:p>
          <a:p>
            <a:r>
              <a:rPr lang="en-US"/>
              <a:t>It is a fasta file with quality scores!</a:t>
            </a:r>
          </a:p>
          <a:p>
            <a:r>
              <a:rPr lang="en-US"/>
              <a:t>So this is</a:t>
            </a:r>
            <a:r>
              <a:rPr lang="en-US" baseline="0"/>
              <a:t> an example of a fastq file.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234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613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Coverage or depth, is one of the ways to chek the quality of the sequence data.</a:t>
            </a:r>
          </a:p>
          <a:p>
            <a:r>
              <a:rPr lang="en-US"/>
              <a:t>The average number of times that a particular nucleotide is represented in a collection of random raw sequences.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B8F6807-4271-5742-AE25-FEBF2505FCC0}" type="slidenum">
              <a:rPr lang="da-DK" sz="1200"/>
              <a:pPr/>
              <a:t>37</a:t>
            </a:fld>
            <a:endParaRPr lang="da-DK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Coverage or depth, is one of the ways to chek the quality of the sequence data.</a:t>
            </a:r>
          </a:p>
          <a:p>
            <a:r>
              <a:rPr lang="en-US"/>
              <a:t>The average number of times that a particular nucleotide is represented in a collection of random raw sequences.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B8F6807-4271-5742-AE25-FEBF2505FCC0}" type="slidenum">
              <a:rPr lang="da-DK" sz="1200"/>
              <a:pPr/>
              <a:t>38</a:t>
            </a:fld>
            <a:endParaRPr lang="da-DK" sz="1200"/>
          </a:p>
        </p:txBody>
      </p:sp>
    </p:spTree>
    <p:extLst>
      <p:ext uri="{BB962C8B-B14F-4D97-AF65-F5344CB8AC3E}">
        <p14:creationId xmlns:p14="http://schemas.microsoft.com/office/powerpoint/2010/main" val="19837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Coverage or depth, is one of the ways to chek the quality of the sequence data.</a:t>
            </a:r>
          </a:p>
          <a:p>
            <a:r>
              <a:rPr lang="en-US"/>
              <a:t>The average number of times that a particular nucleotide is represented in a collection of random raw sequences.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B8F6807-4271-5742-AE25-FEBF2505FCC0}" type="slidenum">
              <a:rPr lang="da-DK" sz="1200"/>
              <a:pPr/>
              <a:t>39</a:t>
            </a:fld>
            <a:endParaRPr lang="da-DK" sz="1200"/>
          </a:p>
        </p:txBody>
      </p:sp>
    </p:spTree>
    <p:extLst>
      <p:ext uri="{BB962C8B-B14F-4D97-AF65-F5344CB8AC3E}">
        <p14:creationId xmlns:p14="http://schemas.microsoft.com/office/powerpoint/2010/main" val="133474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DTU-DK-A1"/>
          <p:cNvPicPr>
            <a:picLocks noChangeAspect="1" noChangeArrowheads="1"/>
          </p:cNvPicPr>
          <p:nvPr/>
        </p:nvPicPr>
        <p:blipFill>
          <a:blip r:embed="rId2"/>
          <a:srcRect l="78432"/>
          <a:stretch>
            <a:fillRect/>
          </a:stretch>
        </p:blipFill>
        <p:spPr bwMode="auto">
          <a:xfrm>
            <a:off x="8270875" y="279400"/>
            <a:ext cx="479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DTU frise RGB"/>
          <p:cNvPicPr>
            <a:picLocks noChangeAspect="1" noChangeArrowheads="1"/>
          </p:cNvPicPr>
          <p:nvPr/>
        </p:nvPicPr>
        <p:blipFill>
          <a:blip r:embed="rId3"/>
          <a:srcRect r="25990"/>
          <a:stretch>
            <a:fillRect/>
          </a:stretch>
        </p:blipFill>
        <p:spPr bwMode="auto">
          <a:xfrm>
            <a:off x="4432300" y="4191000"/>
            <a:ext cx="47117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" descr="C:\Users\cls\Desktop\DTU_ppt\Til PAW\DTU_LOGOS\Done\DTU F++devareinstituttet A UK.png"/>
          <p:cNvPicPr>
            <a:picLocks noChangeAspect="1" noChangeArrowheads="1"/>
          </p:cNvPicPr>
          <p:nvPr/>
        </p:nvPicPr>
        <p:blipFill>
          <a:blip r:embed="rId4"/>
          <a:srcRect l="10336" t="34251" b="14568"/>
          <a:stretch>
            <a:fillRect/>
          </a:stretch>
        </p:blipFill>
        <p:spPr bwMode="auto">
          <a:xfrm>
            <a:off x="619125" y="6029325"/>
            <a:ext cx="521335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6402388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titeltypografi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undertiteltypografien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438900" y="304800"/>
            <a:ext cx="1943100" cy="5861050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676900" cy="5861050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Klik</a:t>
            </a:r>
            <a:r>
              <a:rPr lang="da-DK" dirty="0"/>
              <a:t> for at redigere titeltypografi i </a:t>
            </a:r>
            <a:r>
              <a:rPr lang="en-US" noProof="0" dirty="0" err="1"/>
              <a:t>masteren</a:t>
            </a:r>
            <a:endParaRPr lang="en-US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</a:t>
            </a:r>
            <a:r>
              <a:rPr lang="en-US" noProof="0" dirty="0"/>
              <a:t>for</a:t>
            </a:r>
            <a:r>
              <a:rPr lang="da-DK" dirty="0"/>
              <a:t> at redigere typografi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noProof="0" dirty="0" err="1"/>
              <a:t>Klik</a:t>
            </a:r>
            <a:r>
              <a:rPr lang="da-DK" dirty="0"/>
              <a:t> for at redigere </a:t>
            </a:r>
            <a:r>
              <a:rPr lang="en-US" noProof="0" dirty="0" err="1"/>
              <a:t>titeltypografi</a:t>
            </a:r>
            <a:r>
              <a:rPr lang="da-DK" dirty="0"/>
              <a:t>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dirty="0"/>
              <a:t>Klik </a:t>
            </a:r>
            <a:r>
              <a:rPr lang="en-US" noProof="0" dirty="0"/>
              <a:t>for</a:t>
            </a:r>
            <a:r>
              <a:rPr lang="da-DK" dirty="0"/>
              <a:t> at </a:t>
            </a:r>
            <a:r>
              <a:rPr lang="en-US" noProof="0" dirty="0" err="1"/>
              <a:t>redigere</a:t>
            </a:r>
            <a:r>
              <a:rPr lang="da-DK" dirty="0"/>
              <a:t> typografi i masteren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4565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810000" cy="4565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 dirty="0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dirty="0"/>
              <a:t>Klik for at redigere typografi i masteren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titeltypografi i masteren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7724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teksttypografierne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pic>
        <p:nvPicPr>
          <p:cNvPr id="1028" name="Picture 9" descr="DTU-DK-A1"/>
          <p:cNvPicPr>
            <a:picLocks noChangeAspect="1" noChangeArrowheads="1"/>
          </p:cNvPicPr>
          <p:nvPr/>
        </p:nvPicPr>
        <p:blipFill>
          <a:blip r:embed="rId13"/>
          <a:srcRect l="78432"/>
          <a:stretch>
            <a:fillRect/>
          </a:stretch>
        </p:blipFill>
        <p:spPr bwMode="auto">
          <a:xfrm>
            <a:off x="8270875" y="279400"/>
            <a:ext cx="479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11"/>
          <p:cNvSpPr>
            <a:spLocks noChangeArrowheads="1"/>
          </p:cNvSpPr>
          <p:nvPr/>
        </p:nvSpPr>
        <p:spPr bwMode="auto">
          <a:xfrm>
            <a:off x="7618413" y="6477000"/>
            <a:ext cx="763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eaLnBrk="0" hangingPunct="0">
              <a:spcBef>
                <a:spcPct val="0"/>
              </a:spcBef>
              <a:defRPr/>
            </a:pPr>
            <a:endParaRPr lang="en-US" sz="900">
              <a:latin typeface="Verdan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030" name="Rectangle 12"/>
          <p:cNvSpPr>
            <a:spLocks noChangeArrowheads="1"/>
          </p:cNvSpPr>
          <p:nvPr/>
        </p:nvSpPr>
        <p:spPr bwMode="auto">
          <a:xfrm>
            <a:off x="4800600" y="6477000"/>
            <a:ext cx="2741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eaLnBrk="0" hangingPunct="0">
              <a:spcBef>
                <a:spcPct val="0"/>
              </a:spcBef>
              <a:defRPr/>
            </a:pPr>
            <a:endParaRPr lang="en-US" sz="900">
              <a:latin typeface="Verdan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031" name="Rectangle 14"/>
          <p:cNvSpPr>
            <a:spLocks noChangeArrowheads="1"/>
          </p:cNvSpPr>
          <p:nvPr/>
        </p:nvSpPr>
        <p:spPr bwMode="auto">
          <a:xfrm>
            <a:off x="611188" y="6453188"/>
            <a:ext cx="3692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GB" sz="900" b="1">
                <a:latin typeface="Verdana" pitchFamily="1" charset="0"/>
                <a:ea typeface="ＭＳ Ｐゴシック" pitchFamily="1" charset="-128"/>
                <a:cs typeface="ＭＳ Ｐゴシック" pitchFamily="1" charset="-128"/>
              </a:rPr>
              <a:t>National Food Institute, Technical University of Denmark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ＭＳ Ｐゴシック" pitchFamily="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1" charset="-128"/>
        </a:defRPr>
      </a:lvl1pPr>
      <a:lvl2pPr marL="574675" indent="-1952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279525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986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s12345@dtu.d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gi.doe.gov/data-and-tools/bbtools/bb-tools-user-guide/" TargetMode="External"/><Relationship Id="rId2" Type="http://schemas.openxmlformats.org/officeDocument/2006/relationships/hyperlink" Target="https://doi.org/10.1093/bioinformatics/btu17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x.doi.org/10.1093%2Fbioinformatics%2Fbty56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PbIlO_KWN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omKfikWlx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i="1" dirty="0" err="1">
                <a:cs typeface="ＭＳ Ｐゴシック" charset="-128"/>
              </a:rPr>
              <a:t>Fastq</a:t>
            </a:r>
            <a:r>
              <a:rPr lang="en-US" i="1" dirty="0">
                <a:cs typeface="ＭＳ Ｐゴシック" charset="-128"/>
              </a:rPr>
              <a:t> format &amp; Trimming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05038"/>
            <a:ext cx="8077200" cy="1752600"/>
          </a:xfrm>
        </p:spPr>
        <p:txBody>
          <a:bodyPr/>
          <a:lstStyle/>
          <a:p>
            <a:pPr eaLnBrk="1" hangingPunct="1"/>
            <a:endParaRPr lang="en-US" dirty="0">
              <a:cs typeface="ＭＳ Ｐゴシック" charset="-128"/>
            </a:endParaRPr>
          </a:p>
          <a:p>
            <a:pPr eaLnBrk="1" hangingPunct="1"/>
            <a:r>
              <a:rPr lang="en-US" dirty="0">
                <a:cs typeface="ＭＳ Ｐゴシック" charset="-128"/>
              </a:rPr>
              <a:t>Thomas </a:t>
            </a:r>
            <a:r>
              <a:rPr lang="en-US" dirty="0" err="1">
                <a:cs typeface="ＭＳ Ｐゴシック" charset="-128"/>
              </a:rPr>
              <a:t>Nordahl</a:t>
            </a:r>
            <a:r>
              <a:rPr lang="en-US" dirty="0">
                <a:cs typeface="ＭＳ Ｐゴシック" charset="-128"/>
              </a:rPr>
              <a:t> Petersen</a:t>
            </a:r>
          </a:p>
        </p:txBody>
      </p:sp>
      <p:sp>
        <p:nvSpPr>
          <p:cNvPr id="15364" name="Rectangle 3"/>
          <p:cNvSpPr txBox="1">
            <a:spLocks noChangeArrowheads="1"/>
          </p:cNvSpPr>
          <p:nvPr/>
        </p:nvSpPr>
        <p:spPr bwMode="auto">
          <a:xfrm>
            <a:off x="619125" y="4868863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737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Rarefaction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6D121-71C7-244F-84BC-CE8B7B9AE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7" y="3238388"/>
            <a:ext cx="5359151" cy="335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D7FB0-E429-6048-9A1E-45CA02C41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438"/>
            <a:ext cx="3635896" cy="5685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C1455F-E784-1B4A-AD98-80358C5C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65" y="782870"/>
            <a:ext cx="5004048" cy="16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AA3E0C-95E7-BA42-B540-F8AEE143C177}"/>
              </a:ext>
            </a:extLst>
          </p:cNvPr>
          <p:cNvSpPr/>
          <p:nvPr/>
        </p:nvSpPr>
        <p:spPr bwMode="auto">
          <a:xfrm>
            <a:off x="6876256" y="4149080"/>
            <a:ext cx="1656184" cy="1152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8FE37-7FFD-5346-B947-DC92A2E254D5}"/>
              </a:ext>
            </a:extLst>
          </p:cNvPr>
          <p:cNvSpPr txBox="1"/>
          <p:nvPr/>
        </p:nvSpPr>
        <p:spPr>
          <a:xfrm>
            <a:off x="6870948" y="4192706"/>
            <a:ext cx="201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" dirty="0">
                <a:latin typeface="Courier" pitchFamily="2" charset="0"/>
              </a:rPr>
              <a:t>@A00197:28:H5NX:1:1101:2971:1000 1:N:0:GAGATTCC</a:t>
            </a:r>
          </a:p>
          <a:p>
            <a:r>
              <a:rPr lang="da-DK" sz="400" dirty="0">
                <a:latin typeface="Courier" pitchFamily="2" charset="0"/>
              </a:rPr>
              <a:t>CTTTTTTTTACGCCAAGTAATGGGGATGCACGATGCAAAGCATGTATTTTT+</a:t>
            </a:r>
          </a:p>
          <a:p>
            <a:r>
              <a:rPr lang="da-DK" sz="400" dirty="0">
                <a:latin typeface="Courier" pitchFamily="2" charset="0"/>
              </a:rPr>
              <a:t>FFFFFFFFFFFFFFFFFFF8FFFFFFFFFFFFFFFFFFFFFFFFFFFF???</a:t>
            </a:r>
          </a:p>
          <a:p>
            <a:endParaRPr lang="da-DK" dirty="0"/>
          </a:p>
        </p:txBody>
      </p:sp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De-multiplexing</a:t>
            </a:r>
          </a:p>
          <a:p>
            <a:pPr algn="ctr"/>
            <a:r>
              <a:rPr lang="en-US" b="1" dirty="0"/>
              <a:t>Separating data from multiple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6675B-C698-3642-BECC-353882C9871C}"/>
              </a:ext>
            </a:extLst>
          </p:cNvPr>
          <p:cNvSpPr txBox="1"/>
          <p:nvPr/>
        </p:nvSpPr>
        <p:spPr>
          <a:xfrm>
            <a:off x="1187624" y="1191194"/>
            <a:ext cx="769954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If </a:t>
            </a:r>
            <a:r>
              <a:rPr lang="da-DK" dirty="0" err="1"/>
              <a:t>only</a:t>
            </a:r>
            <a:r>
              <a:rPr lang="da-DK" dirty="0"/>
              <a:t> 1 </a:t>
            </a:r>
            <a:r>
              <a:rPr lang="da-DK" dirty="0" err="1"/>
              <a:t>physical</a:t>
            </a:r>
            <a:r>
              <a:rPr lang="da-DK" dirty="0"/>
              <a:t> sample is </a:t>
            </a:r>
            <a:r>
              <a:rPr lang="da-DK" dirty="0" err="1"/>
              <a:t>sequenced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fastq</a:t>
            </a:r>
            <a:r>
              <a:rPr lang="da-DK" dirty="0"/>
              <a:t> file, all </a:t>
            </a:r>
            <a:r>
              <a:rPr lang="da-DK" dirty="0" err="1"/>
              <a:t>reads</a:t>
            </a:r>
            <a:r>
              <a:rPr lang="da-DK" dirty="0"/>
              <a:t> from 1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2 or more samples on same </a:t>
            </a:r>
            <a:r>
              <a:rPr lang="da-DK" dirty="0" err="1"/>
              <a:t>flowcell</a:t>
            </a:r>
            <a:r>
              <a:rPr lang="da-DK" dirty="0"/>
              <a:t> (China &amp; Japan samples)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fastq</a:t>
            </a:r>
            <a:r>
              <a:rPr lang="da-DK" dirty="0"/>
              <a:t> file,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barcode</a:t>
            </a:r>
            <a:r>
              <a:rPr lang="da-DK" dirty="0"/>
              <a:t> in header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de-</a:t>
            </a:r>
            <a:r>
              <a:rPr lang="da-DK" dirty="0" err="1"/>
              <a:t>multiplex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F235D-E98D-EB45-A619-CECB18226F65}"/>
              </a:ext>
            </a:extLst>
          </p:cNvPr>
          <p:cNvSpPr/>
          <p:nvPr/>
        </p:nvSpPr>
        <p:spPr bwMode="auto">
          <a:xfrm>
            <a:off x="330154" y="3861048"/>
            <a:ext cx="1296144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9F3C48-DB55-3946-93B2-180DFD49968E}"/>
              </a:ext>
            </a:extLst>
          </p:cNvPr>
          <p:cNvSpPr/>
          <p:nvPr/>
        </p:nvSpPr>
        <p:spPr bwMode="auto">
          <a:xfrm>
            <a:off x="330154" y="4509120"/>
            <a:ext cx="1296144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153E0-045B-6049-8C71-3ACEAEA2D95B}"/>
              </a:ext>
            </a:extLst>
          </p:cNvPr>
          <p:cNvSpPr txBox="1"/>
          <p:nvPr/>
        </p:nvSpPr>
        <p:spPr>
          <a:xfrm>
            <a:off x="1763688" y="3816330"/>
            <a:ext cx="48899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rgbClr val="FFC000"/>
                </a:solidFill>
              </a:rPr>
              <a:t>@A00197:28:H5NX:1:1101:2971:1000 1:N:0:GAGATTCC</a:t>
            </a:r>
            <a:endParaRPr lang="da-DK" sz="1200" dirty="0">
              <a:solidFill>
                <a:srgbClr val="FFC000"/>
              </a:solidFill>
              <a:latin typeface="Courier" pitchFamily="2" charset="0"/>
            </a:endParaRPr>
          </a:p>
          <a:p>
            <a:r>
              <a:rPr lang="da-DK" sz="1200" dirty="0">
                <a:solidFill>
                  <a:srgbClr val="FFC000"/>
                </a:solidFill>
                <a:latin typeface="Courier" pitchFamily="2" charset="0"/>
              </a:rPr>
              <a:t>CTTTTTTTTACGCCAAGTAATGGGGATGCACGATGCAAAGCATGTATTTTT+</a:t>
            </a:r>
          </a:p>
          <a:p>
            <a:r>
              <a:rPr lang="da-DK" sz="1200" dirty="0">
                <a:solidFill>
                  <a:srgbClr val="FFC000"/>
                </a:solidFill>
                <a:latin typeface="Courier" pitchFamily="2" charset="0"/>
              </a:rPr>
              <a:t>FFFFFFFFFFFFFFFFFFF8FFFFFFFFFFFFFFFFFFFFFFFFFFFF???</a:t>
            </a:r>
            <a:endParaRPr lang="da-DK" dirty="0">
              <a:solidFill>
                <a:srgbClr val="FFC000"/>
              </a:solidFill>
            </a:endParaRPr>
          </a:p>
          <a:p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@A00197:28:H5NX:1:1101:11541:1000 1:N:0:CCCGTAG</a:t>
            </a:r>
          </a:p>
          <a:p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NGAAGAAGAAGAAGAAGAAGAAGAAGAAGAAGAAGAAGAAGAAGAAGAAGA</a:t>
            </a:r>
          </a:p>
          <a:p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#8FFFFFFFFFFFFFFFFFFFFFFFFFFFFFHHHHHHIHHIFFFFFF@???</a:t>
            </a:r>
          </a:p>
          <a:p>
            <a:endParaRPr lang="da-DK" sz="1200" dirty="0">
              <a:latin typeface="Courier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051374-B562-8640-BA9F-49D482FCC7C0}"/>
              </a:ext>
            </a:extLst>
          </p:cNvPr>
          <p:cNvSpPr/>
          <p:nvPr/>
        </p:nvSpPr>
        <p:spPr bwMode="auto">
          <a:xfrm>
            <a:off x="7028655" y="4301480"/>
            <a:ext cx="1683803" cy="12157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F97B7-64BE-6648-A82C-E26835B3F736}"/>
              </a:ext>
            </a:extLst>
          </p:cNvPr>
          <p:cNvSpPr txBox="1"/>
          <p:nvPr/>
        </p:nvSpPr>
        <p:spPr>
          <a:xfrm>
            <a:off x="323528" y="385415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GAGATTCC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72E768-2FE7-0548-9AE9-7FC83A79C71F}"/>
              </a:ext>
            </a:extLst>
          </p:cNvPr>
          <p:cNvSpPr txBox="1"/>
          <p:nvPr/>
        </p:nvSpPr>
        <p:spPr>
          <a:xfrm>
            <a:off x="330154" y="450912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CCCGTAG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015-4247-7B4D-8482-7C446DCCEDEA}"/>
              </a:ext>
            </a:extLst>
          </p:cNvPr>
          <p:cNvSpPr txBox="1"/>
          <p:nvPr/>
        </p:nvSpPr>
        <p:spPr>
          <a:xfrm>
            <a:off x="7056276" y="4454078"/>
            <a:ext cx="165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" dirty="0">
                <a:latin typeface="Courier" pitchFamily="2" charset="0"/>
              </a:rPr>
              <a:t>@A00197:28:H5NX:1:1101:11541:1000 1:N:0:CCCGTAG</a:t>
            </a:r>
          </a:p>
          <a:p>
            <a:r>
              <a:rPr lang="da-DK" sz="400" dirty="0">
                <a:latin typeface="Courier" pitchFamily="2" charset="0"/>
              </a:rPr>
              <a:t>NGAAGAAGAAGAAGAAGAAGAAGAAGAAGAAGAAGAAGAAGAAGAAGAAGA</a:t>
            </a:r>
          </a:p>
          <a:p>
            <a:r>
              <a:rPr lang="da-DK" sz="400" dirty="0">
                <a:latin typeface="Courier" pitchFamily="2" charset="0"/>
              </a:rPr>
              <a:t>+</a:t>
            </a:r>
          </a:p>
          <a:p>
            <a:r>
              <a:rPr lang="da-DK" sz="400" dirty="0">
                <a:latin typeface="Courier" pitchFamily="2" charset="0"/>
              </a:rPr>
              <a:t>#8FFFFFFFFFFFFFFFFFFFFFFFFFFFFFHHHHHHIHHIFFFFFF@???</a:t>
            </a:r>
          </a:p>
          <a:p>
            <a:endParaRPr lang="da-DK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26440E-C2CD-E041-918F-0D6925964E67}"/>
              </a:ext>
            </a:extLst>
          </p:cNvPr>
          <p:cNvCxnSpPr/>
          <p:nvPr/>
        </p:nvCxnSpPr>
        <p:spPr bwMode="auto">
          <a:xfrm>
            <a:off x="6653606" y="4301480"/>
            <a:ext cx="21734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D03DB3-32A3-B64F-9A11-68073A6C58D3}"/>
              </a:ext>
            </a:extLst>
          </p:cNvPr>
          <p:cNvCxnSpPr/>
          <p:nvPr/>
        </p:nvCxnSpPr>
        <p:spPr bwMode="auto">
          <a:xfrm>
            <a:off x="6660232" y="5445224"/>
            <a:ext cx="21734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35F462-5804-AB44-93AF-50B5B07D09FF}"/>
              </a:ext>
            </a:extLst>
          </p:cNvPr>
          <p:cNvSpPr txBox="1"/>
          <p:nvPr/>
        </p:nvSpPr>
        <p:spPr>
          <a:xfrm>
            <a:off x="7308304" y="371703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China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4BC33-F82C-6A4B-8D88-23B7E83904B0}"/>
              </a:ext>
            </a:extLst>
          </p:cNvPr>
          <p:cNvSpPr txBox="1"/>
          <p:nvPr/>
        </p:nvSpPr>
        <p:spPr>
          <a:xfrm>
            <a:off x="7460704" y="5610726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Japan</a:t>
            </a:r>
          </a:p>
        </p:txBody>
      </p:sp>
    </p:spTree>
    <p:extLst>
      <p:ext uri="{BB962C8B-B14F-4D97-AF65-F5344CB8AC3E}">
        <p14:creationId xmlns:p14="http://schemas.microsoft.com/office/powerpoint/2010/main" val="180541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Splitting &amp; clipping data</a:t>
            </a:r>
          </a:p>
          <a:p>
            <a:pPr algn="ctr"/>
            <a:r>
              <a:rPr lang="en-US" dirty="0"/>
              <a:t>using </a:t>
            </a:r>
            <a:r>
              <a:rPr lang="en-US" dirty="0">
                <a:solidFill>
                  <a:srgbClr val="0000FF"/>
                </a:solidFill>
              </a:rPr>
              <a:t>barcodes </a:t>
            </a:r>
            <a:r>
              <a:rPr lang="en-US" dirty="0">
                <a:solidFill>
                  <a:srgbClr val="000000"/>
                </a:solidFill>
              </a:rPr>
              <a:t>aka</a:t>
            </a:r>
            <a:r>
              <a:rPr lang="en-US" dirty="0">
                <a:solidFill>
                  <a:srgbClr val="0000FF"/>
                </a:solidFill>
              </a:rPr>
              <a:t> multiplexing</a:t>
            </a:r>
          </a:p>
          <a:p>
            <a:pPr algn="ctr"/>
            <a:endParaRPr lang="en-US" sz="2400" dirty="0"/>
          </a:p>
        </p:txBody>
      </p:sp>
      <p:sp>
        <p:nvSpPr>
          <p:cNvPr id="43012" name="TextBox 32"/>
          <p:cNvSpPr txBox="1">
            <a:spLocks noChangeArrowheads="1"/>
          </p:cNvSpPr>
          <p:nvPr/>
        </p:nvSpPr>
        <p:spPr bwMode="auto">
          <a:xfrm>
            <a:off x="0" y="1976438"/>
            <a:ext cx="4114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Fastq example:</a:t>
            </a:r>
          </a:p>
        </p:txBody>
      </p:sp>
      <p:sp>
        <p:nvSpPr>
          <p:cNvPr id="43013" name="TextBox 33"/>
          <p:cNvSpPr txBox="1">
            <a:spLocks noChangeArrowheads="1"/>
          </p:cNvSpPr>
          <p:nvPr/>
        </p:nvSpPr>
        <p:spPr bwMode="auto">
          <a:xfrm>
            <a:off x="0" y="2362200"/>
            <a:ext cx="8737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@FCC0CD5ACXX:1:1101:1103:2048#</a:t>
            </a:r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ACCGT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/1</a:t>
            </a:r>
          </a:p>
          <a:p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ACNGT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GTTTTTAGTTATTGTTTTGTTAAGTTGGGTTTTTTGTACCCAATAGCCAACAAGCCGCCTTTATGGCGGTTTTTTTGTGCCTGAAAAGTGGGCGC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_BP`ccceggcegihiiighiifhihfddgfhi^efgfhhhhhegiiiiiiiihiihihggeeccdddcccacWTT^acc[ab_`]`[_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b`^BBBBBBBB</a:t>
            </a: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@FCC0CD5ACXX:1:1101:1165:2058#</a:t>
            </a:r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ACGTT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/1</a:t>
            </a:r>
          </a:p>
          <a:p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ACGTT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AGCAGAATCGCTTTCTGTTCGTTTTCCACCTGCGACAGACGCACCGGACCACGGTTGGCGAGATCGTCGCGCAGAATATCGGCGGCACGCTGCGA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bb_eeceefeggehhdagfghhiihfghighhffhifhhcghfdhiihafgdceba`a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aaccc^V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]^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baccaccXaaX^bbcccaac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[_X]]a[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aacXT</a:t>
            </a: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@FCC0CD5ACXX:1:1101:1135:2082#</a:t>
            </a:r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AGCGT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/1</a:t>
            </a:r>
          </a:p>
          <a:p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AGCGT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GACAAACATTTTATTGCGCCCGGTTTTATCCAGCTTGAATGCCTGACGAAAGAAGATGATGGTGACGACGATGGAGAGAACAATCAGCACCAGAT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bbbeeeeefggfgiihgiigiiiiiiiffgifgeghiiihhfefffhhhfgh_fhggdgegeaceeacbdcbcc\^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aa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]``_^bb]</a:t>
            </a:r>
            <a:r>
              <a:rPr lang="en-US" sz="1100" dirty="0" err="1">
                <a:latin typeface="Courier" charset="0"/>
                <a:ea typeface="Courier" charset="0"/>
                <a:cs typeface="Courier" charset="0"/>
              </a:rPr>
              <a:t>bcccccbac_a^bc</a:t>
            </a: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@FCC0CD5ACXX:1:1101:1239:2083#</a:t>
            </a:r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AGCGT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/1</a:t>
            </a:r>
          </a:p>
          <a:p>
            <a:r>
              <a:rPr lang="en-US" sz="11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AGCGT</a:t>
            </a: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CTGACTCACACAAAAACGGTAACACAGTTATCCACAGAATCAGGGGATAAGGCCGGAAAGAACATGTGAGCAAAAAGGCAAAGCCAGGACAAAAG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bbbeeeeegggggiiiiiiiiiigifhhiiighiiihhiiiiiiihiiiiiiiiiihiigcdbbdcdcccccdccccccccacccccccbcccacccccc</a:t>
            </a:r>
          </a:p>
          <a:p>
            <a:endParaRPr 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1325404"/>
            <a:ext cx="6249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/>
                <a:cs typeface="Arial Black"/>
              </a:rPr>
              <a:t>Now De-multiplexing is usually done by the sequencer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C19C-C4EA-FE4A-AD41-4D28B217FF0F}"/>
              </a:ext>
            </a:extLst>
          </p:cNvPr>
          <p:cNvSpPr txBox="1"/>
          <p:nvPr/>
        </p:nvSpPr>
        <p:spPr>
          <a:xfrm>
            <a:off x="667265" y="148281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Fastqc</a:t>
            </a:r>
            <a:r>
              <a:rPr lang="en-US" sz="2400" dirty="0"/>
              <a:t> &amp; trimming</a:t>
            </a:r>
          </a:p>
          <a:p>
            <a:pPr algn="ctr"/>
            <a:r>
              <a:rPr lang="en-US" dirty="0"/>
              <a:t>Why do we want to trim?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97D79B-2B32-6F41-A54F-DE495B9F463D}"/>
              </a:ext>
            </a:extLst>
          </p:cNvPr>
          <p:cNvCxnSpPr>
            <a:cxnSpLocks/>
          </p:cNvCxnSpPr>
          <p:nvPr/>
        </p:nvCxnSpPr>
        <p:spPr bwMode="auto">
          <a:xfrm>
            <a:off x="3563888" y="2132856"/>
            <a:ext cx="316835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8F555D-C9E3-4B4A-BEE8-5185D7D65DC7}"/>
              </a:ext>
            </a:extLst>
          </p:cNvPr>
          <p:cNvGrpSpPr/>
          <p:nvPr/>
        </p:nvGrpSpPr>
        <p:grpSpPr>
          <a:xfrm>
            <a:off x="1691680" y="1772816"/>
            <a:ext cx="5040560" cy="792088"/>
            <a:chOff x="1691680" y="4653136"/>
            <a:chExt cx="5040560" cy="7920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926435-C706-EE4B-B44C-93D3B58B51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91680" y="5013176"/>
              <a:ext cx="1872208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BC3CCD-8E3E-E348-AD43-7976A2F4AD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60032" y="5445224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EE9690-AABB-6C49-BAF2-4DC8F0195D39}"/>
                </a:ext>
              </a:extLst>
            </p:cNvPr>
            <p:cNvCxnSpPr/>
            <p:nvPr/>
          </p:nvCxnSpPr>
          <p:spPr bwMode="auto">
            <a:xfrm>
              <a:off x="1763688" y="4653136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4A831C-C47D-7F49-81FF-AAE0BFC55105}"/>
              </a:ext>
            </a:extLst>
          </p:cNvPr>
          <p:cNvSpPr txBox="1"/>
          <p:nvPr/>
        </p:nvSpPr>
        <p:spPr>
          <a:xfrm>
            <a:off x="6806448" y="1938318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DNA </a:t>
            </a:r>
            <a:r>
              <a:rPr lang="da-DK" dirty="0" err="1"/>
              <a:t>insert</a:t>
            </a:r>
            <a:endParaRPr lang="da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9A95E-7486-D242-BCAC-7B5802429600}"/>
              </a:ext>
            </a:extLst>
          </p:cNvPr>
          <p:cNvSpPr txBox="1"/>
          <p:nvPr/>
        </p:nvSpPr>
        <p:spPr>
          <a:xfrm>
            <a:off x="611560" y="3448159"/>
            <a:ext cx="67621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Errors</a:t>
            </a:r>
            <a:r>
              <a:rPr lang="da-DK" dirty="0"/>
              <a:t> in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>
                <a:solidFill>
                  <a:srgbClr val="0070C0"/>
                </a:solidFill>
              </a:rPr>
              <a:t>nucleotides</a:t>
            </a:r>
            <a:endParaRPr lang="da-DK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Incorrect</a:t>
            </a:r>
            <a:r>
              <a:rPr lang="da-DK" dirty="0"/>
              <a:t> Single </a:t>
            </a:r>
            <a:r>
              <a:rPr lang="da-DK" dirty="0" err="1"/>
              <a:t>Nucleotide</a:t>
            </a:r>
            <a:r>
              <a:rPr lang="da-DK" dirty="0"/>
              <a:t> </a:t>
            </a:r>
            <a:r>
              <a:rPr lang="da-DK" dirty="0" err="1"/>
              <a:t>Polymorphisms</a:t>
            </a:r>
            <a:r>
              <a:rPr lang="da-DK" dirty="0"/>
              <a:t> (</a:t>
            </a:r>
            <a:r>
              <a:rPr lang="da-DK" dirty="0" err="1"/>
              <a:t>SNPs</a:t>
            </a:r>
            <a:r>
              <a:rPr lang="da-DK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 err="1"/>
              <a:t>Maybe</a:t>
            </a:r>
            <a:r>
              <a:rPr lang="da-DK" dirty="0"/>
              <a:t> a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Phred</a:t>
            </a:r>
            <a:r>
              <a:rPr lang="da-DK" dirty="0"/>
              <a:t>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Bad </a:t>
            </a:r>
            <a:r>
              <a:rPr lang="da-DK" dirty="0" err="1"/>
              <a:t>assemblies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assembled</a:t>
            </a:r>
            <a:r>
              <a:rPr lang="da-DK" dirty="0"/>
              <a:t> to </a:t>
            </a:r>
            <a:r>
              <a:rPr lang="da-DK" dirty="0" err="1"/>
              <a:t>contigs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Regions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from the original source DNA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 err="1"/>
              <a:t>adaptors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70939-2774-E54B-BEC3-3290DDC03A04}"/>
              </a:ext>
            </a:extLst>
          </p:cNvPr>
          <p:cNvSpPr txBox="1"/>
          <p:nvPr/>
        </p:nvSpPr>
        <p:spPr>
          <a:xfrm>
            <a:off x="2411760" y="1484784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D707-5BFE-C144-9F29-CAB037C57F4F}"/>
              </a:ext>
            </a:extLst>
          </p:cNvPr>
          <p:cNvSpPr txBox="1"/>
          <p:nvPr/>
        </p:nvSpPr>
        <p:spPr>
          <a:xfrm>
            <a:off x="1619672" y="2204864"/>
            <a:ext cx="154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ATTTCC</a:t>
            </a:r>
            <a:r>
              <a:rPr lang="da-DK" dirty="0">
                <a:solidFill>
                  <a:srgbClr val="0070C0"/>
                </a:solidFill>
              </a:rPr>
              <a:t>G</a:t>
            </a:r>
            <a:r>
              <a:rPr lang="da-DK" dirty="0"/>
              <a:t>CGT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B163FA-FCBA-674F-8855-DE39DDFE6C66}"/>
              </a:ext>
            </a:extLst>
          </p:cNvPr>
          <p:cNvCxnSpPr/>
          <p:nvPr/>
        </p:nvCxnSpPr>
        <p:spPr bwMode="auto">
          <a:xfrm>
            <a:off x="3203848" y="1772816"/>
            <a:ext cx="288032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B31A81-34D7-7B42-831B-3A9C0F9B8F9F}"/>
              </a:ext>
            </a:extLst>
          </p:cNvPr>
          <p:cNvCxnSpPr/>
          <p:nvPr/>
        </p:nvCxnSpPr>
        <p:spPr bwMode="auto">
          <a:xfrm>
            <a:off x="5076056" y="2564904"/>
            <a:ext cx="288032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FBBEFC-ED66-0545-B88E-E9B50AB73504}"/>
              </a:ext>
            </a:extLst>
          </p:cNvPr>
          <p:cNvCxnSpPr/>
          <p:nvPr/>
        </p:nvCxnSpPr>
        <p:spPr bwMode="auto">
          <a:xfrm>
            <a:off x="3059832" y="5805264"/>
            <a:ext cx="288032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6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FastQC</a:t>
            </a:r>
            <a:endParaRPr lang="en-US" sz="2400" dirty="0"/>
          </a:p>
          <a:p>
            <a:pPr algn="ctr"/>
            <a:r>
              <a:rPr lang="da-DK" dirty="0" err="1"/>
              <a:t>FastQC</a:t>
            </a:r>
            <a:r>
              <a:rPr lang="da-DK" dirty="0"/>
              <a:t> - A </a:t>
            </a:r>
            <a:r>
              <a:rPr lang="da-DK" dirty="0" err="1"/>
              <a:t>high</a:t>
            </a:r>
            <a:r>
              <a:rPr lang="da-DK" dirty="0"/>
              <a:t> </a:t>
            </a:r>
            <a:r>
              <a:rPr lang="da-DK" dirty="0" err="1"/>
              <a:t>throughput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QC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tool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CEAAF-C566-5246-88DB-8F47A1A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2776"/>
            <a:ext cx="4752528" cy="4959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FastQC</a:t>
            </a:r>
            <a:endParaRPr lang="en-US" sz="2400" dirty="0"/>
          </a:p>
          <a:p>
            <a:pPr algn="ctr"/>
            <a:r>
              <a:rPr lang="da-DK" dirty="0" err="1"/>
              <a:t>FastQC</a:t>
            </a:r>
            <a:r>
              <a:rPr lang="da-DK" dirty="0"/>
              <a:t> - A </a:t>
            </a:r>
            <a:r>
              <a:rPr lang="da-DK" dirty="0" err="1"/>
              <a:t>high</a:t>
            </a:r>
            <a:r>
              <a:rPr lang="da-DK" dirty="0"/>
              <a:t> </a:t>
            </a:r>
            <a:r>
              <a:rPr lang="da-DK" dirty="0" err="1"/>
              <a:t>throughput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QC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tool</a:t>
            </a:r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F1C27-B5CD-C348-AC78-D800D45B0A22}"/>
              </a:ext>
            </a:extLst>
          </p:cNvPr>
          <p:cNvSpPr txBox="1"/>
          <p:nvPr/>
        </p:nvSpPr>
        <p:spPr>
          <a:xfrm>
            <a:off x="107504" y="3789040"/>
            <a:ext cx="90364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How to </a:t>
            </a:r>
            <a:r>
              <a:rPr lang="da-DK" dirty="0" err="1"/>
              <a:t>view</a:t>
            </a:r>
            <a:r>
              <a:rPr lang="da-DK" dirty="0"/>
              <a:t> html file – </a:t>
            </a:r>
            <a:r>
              <a:rPr lang="da-DK" dirty="0" err="1"/>
              <a:t>easiest</a:t>
            </a:r>
            <a:r>
              <a:rPr lang="da-DK" dirty="0"/>
              <a:t> to mail files to </a:t>
            </a:r>
            <a:r>
              <a:rPr lang="da-DK" dirty="0" err="1"/>
              <a:t>yourself</a:t>
            </a:r>
            <a:endParaRPr lang="da-DK" dirty="0"/>
          </a:p>
          <a:p>
            <a:endParaRPr lang="da-DK" dirty="0"/>
          </a:p>
          <a:p>
            <a:r>
              <a:rPr lang="da-DK" i="1" dirty="0" err="1">
                <a:latin typeface="Courier" pitchFamily="2" charset="0"/>
              </a:rPr>
              <a:t>echo</a:t>
            </a:r>
            <a:r>
              <a:rPr lang="da-DK" i="1" dirty="0">
                <a:latin typeface="Courier" pitchFamily="2" charset="0"/>
              </a:rPr>
              <a:t> ”” | mail -s ”</a:t>
            </a:r>
            <a:r>
              <a:rPr lang="da-DK" i="1" dirty="0" err="1">
                <a:latin typeface="Courier" pitchFamily="2" charset="0"/>
              </a:rPr>
              <a:t>subject</a:t>
            </a:r>
            <a:r>
              <a:rPr lang="da-DK" i="1" dirty="0">
                <a:latin typeface="Courier" pitchFamily="2" charset="0"/>
              </a:rPr>
              <a:t>" –a file1 -a file2 </a:t>
            </a:r>
            <a:r>
              <a:rPr lang="da-DK" i="1" dirty="0">
                <a:latin typeface="Courier" pitchFamily="2" charset="0"/>
                <a:hlinkClick r:id="rId2"/>
              </a:rPr>
              <a:t>s12345@dtu.dk</a:t>
            </a:r>
            <a:endParaRPr lang="da-DK" i="1" dirty="0">
              <a:latin typeface="Courier" pitchFamily="2" charset="0"/>
            </a:endParaRPr>
          </a:p>
          <a:p>
            <a:r>
              <a:rPr lang="da-DK" i="1" dirty="0">
                <a:latin typeface="Courier" pitchFamily="2" charset="0"/>
              </a:rPr>
              <a:t> </a:t>
            </a:r>
          </a:p>
          <a:p>
            <a:r>
              <a:rPr lang="da-DK" sz="1200" i="1" dirty="0">
                <a:latin typeface="Courier" pitchFamily="2" charset="0"/>
              </a:rPr>
              <a:t>Ex:</a:t>
            </a:r>
          </a:p>
          <a:p>
            <a:r>
              <a:rPr lang="da-DK" sz="1200" i="1" dirty="0" err="1">
                <a:latin typeface="Courier" pitchFamily="2" charset="0"/>
              </a:rPr>
              <a:t>echo</a:t>
            </a:r>
            <a:r>
              <a:rPr lang="da-DK" sz="1200" i="1" dirty="0">
                <a:latin typeface="Courier" pitchFamily="2" charset="0"/>
              </a:rPr>
              <a:t> ”” | mail -s ”</a:t>
            </a:r>
            <a:r>
              <a:rPr lang="da-DK" sz="1200" dirty="0">
                <a:latin typeface="Courier" pitchFamily="2" charset="0"/>
              </a:rPr>
              <a:t> ERR2597487_1</a:t>
            </a:r>
            <a:r>
              <a:rPr lang="da-DK" sz="1200" i="1" dirty="0">
                <a:latin typeface="Courier" pitchFamily="2" charset="0"/>
              </a:rPr>
              <a:t>" –a </a:t>
            </a:r>
            <a:r>
              <a:rPr lang="da-DK" sz="1200" dirty="0">
                <a:latin typeface="Courier" pitchFamily="2" charset="0"/>
              </a:rPr>
              <a:t>ERR2597487_1_fastqc.html </a:t>
            </a:r>
            <a:r>
              <a:rPr lang="da-DK" sz="1200" i="1" dirty="0" err="1">
                <a:latin typeface="Courier" pitchFamily="2" charset="0"/>
              </a:rPr>
              <a:t>tnpe@food.dtu.dk</a:t>
            </a:r>
            <a:endParaRPr lang="da-DK" sz="1200" i="1" dirty="0">
              <a:latin typeface="Courier" pitchFamily="2" charset="0"/>
            </a:endParaRPr>
          </a:p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243BE-B6BA-8244-8F9C-65A4FE24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8" y="1439540"/>
            <a:ext cx="7708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FastQC</a:t>
            </a:r>
            <a:r>
              <a:rPr lang="en-US" sz="2400" dirty="0"/>
              <a:t> (time)</a:t>
            </a:r>
          </a:p>
          <a:p>
            <a:pPr algn="ctr"/>
            <a:r>
              <a:rPr lang="da-DK" dirty="0" err="1"/>
              <a:t>FastQC</a:t>
            </a:r>
            <a:r>
              <a:rPr lang="da-DK" dirty="0"/>
              <a:t> - A </a:t>
            </a:r>
            <a:r>
              <a:rPr lang="da-DK" dirty="0" err="1"/>
              <a:t>high</a:t>
            </a:r>
            <a:r>
              <a:rPr lang="da-DK" dirty="0"/>
              <a:t> </a:t>
            </a:r>
            <a:r>
              <a:rPr lang="da-DK" dirty="0" err="1"/>
              <a:t>throughput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QC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tool</a:t>
            </a:r>
            <a:endParaRPr lang="da-DK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8C8D32-CFB2-DD49-9871-245D7C472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70700" cy="4622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848BFA-079E-264A-955C-67C233A9D0C9}"/>
              </a:ext>
            </a:extLst>
          </p:cNvPr>
          <p:cNvCxnSpPr/>
          <p:nvPr/>
        </p:nvCxnSpPr>
        <p:spPr bwMode="auto">
          <a:xfrm flipH="1">
            <a:off x="5508104" y="2276872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758B42-3DBD-A04A-9722-836CD8DBEC28}"/>
              </a:ext>
            </a:extLst>
          </p:cNvPr>
          <p:cNvCxnSpPr/>
          <p:nvPr/>
        </p:nvCxnSpPr>
        <p:spPr bwMode="auto">
          <a:xfrm flipH="1">
            <a:off x="6732240" y="2492896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AE0786-5C82-FA48-95D6-1C060C7C6E01}"/>
              </a:ext>
            </a:extLst>
          </p:cNvPr>
          <p:cNvCxnSpPr/>
          <p:nvPr/>
        </p:nvCxnSpPr>
        <p:spPr bwMode="auto">
          <a:xfrm flipH="1">
            <a:off x="6084168" y="3429000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E258DE-96F8-F946-A411-A438D8EA3E5B}"/>
              </a:ext>
            </a:extLst>
          </p:cNvPr>
          <p:cNvCxnSpPr/>
          <p:nvPr/>
        </p:nvCxnSpPr>
        <p:spPr bwMode="auto">
          <a:xfrm flipH="1">
            <a:off x="3707904" y="5877272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4202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2209800" y="457200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D4836-6F3A-2745-A8CC-8CF352F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117600"/>
            <a:ext cx="5401015" cy="51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2209800" y="457200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Data 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7D384-C336-8B42-B89B-C3E847AD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6906344" cy="52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5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784176" y="404664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Data quality</a:t>
            </a:r>
          </a:p>
          <a:p>
            <a:pPr algn="ctr"/>
            <a:r>
              <a:rPr lang="en-US" dirty="0"/>
              <a:t>Before trimming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BCD44-F950-7443-A4B8-8C07D9B6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59"/>
            <a:ext cx="8886820" cy="51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2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Box 24"/>
          <p:cNvSpPr txBox="1">
            <a:spLocks noChangeArrowheads="1"/>
          </p:cNvSpPr>
          <p:nvPr/>
        </p:nvSpPr>
        <p:spPr bwMode="auto">
          <a:xfrm>
            <a:off x="1282700" y="332656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Fasta</a:t>
            </a:r>
            <a:r>
              <a:rPr lang="en-US" sz="2400" dirty="0"/>
              <a:t> vs </a:t>
            </a:r>
            <a:r>
              <a:rPr lang="en-US" sz="2400" dirty="0" err="1"/>
              <a:t>fastq</a:t>
            </a:r>
            <a:endParaRPr lang="en-US" sz="2400" dirty="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79513" y="2924944"/>
            <a:ext cx="8964487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&gt;sequence1 description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ACNGTGTTTTTAGTTATTGTTTTGTTAAGTTGGGTTTTTTGTACCCAATAGCCAACAAGCCGCCTTTATGGCGGTTTTTTTGTGCCTGAAAAGTGGGCGCA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ACGTTAGCAGAATCGCTTTCTGTTCGTTTTCCACCTGCGACAGACGCACCGGACCACGGTTGGCGAGATCGTCGCGCAGAATATCGGCGGCACGCTGCGAC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&gt;sequence2 some title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AGCGTCTGACTCACACAAAAACGGTAACACAGTTATCCACAGAATCAGGGGATAAGGCCGGAAAGAACATGTGAGCAAAAAGGCAAAGCCAGGACAAAAGG</a:t>
            </a:r>
          </a:p>
          <a:p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CCCCCTGTCTAAAATATATAGCGCTTTGGGATATCGTAGCTTATGGGGGTATTTTTTAA</a:t>
            </a:r>
          </a:p>
          <a:p>
            <a:endParaRPr 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2BCCD-2713-4444-8B70-CED85078F422}"/>
              </a:ext>
            </a:extLst>
          </p:cNvPr>
          <p:cNvSpPr txBox="1"/>
          <p:nvPr/>
        </p:nvSpPr>
        <p:spPr>
          <a:xfrm>
            <a:off x="467544" y="1124744"/>
            <a:ext cx="7416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 header line </a:t>
            </a:r>
            <a:r>
              <a:rPr lang="da-DK" dirty="0" err="1"/>
              <a:t>starting</a:t>
            </a:r>
            <a:r>
              <a:rPr lang="da-DK" dirty="0"/>
              <a:t> with ‘&gt;’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String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‘&gt;’ is the </a:t>
            </a:r>
            <a:r>
              <a:rPr lang="da-DK" dirty="0" err="1"/>
              <a:t>name</a:t>
            </a:r>
            <a:r>
              <a:rPr lang="da-DK" dirty="0"/>
              <a:t> of the </a:t>
            </a:r>
            <a:r>
              <a:rPr lang="da-DK" dirty="0" err="1"/>
              <a:t>sequence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All lines </a:t>
            </a:r>
            <a:r>
              <a:rPr lang="da-DK" dirty="0" err="1"/>
              <a:t>until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‘&gt;’ </a:t>
            </a:r>
            <a:r>
              <a:rPr lang="da-DK" dirty="0" err="1"/>
              <a:t>are</a:t>
            </a:r>
            <a:r>
              <a:rPr lang="da-DK" dirty="0"/>
              <a:t> part of a </a:t>
            </a:r>
            <a:r>
              <a:rPr lang="da-DK" dirty="0" err="1"/>
              <a:t>sequence</a:t>
            </a:r>
            <a:endParaRPr lang="da-DK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619672" y="188640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Data quality</a:t>
            </a:r>
          </a:p>
          <a:p>
            <a:pPr algn="ctr"/>
            <a:r>
              <a:rPr lang="en-US" dirty="0"/>
              <a:t>After trimming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9FC06-6F0E-444F-9F59-1F9CCAEB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0" y="1268760"/>
            <a:ext cx="8076982" cy="44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1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115616" y="18864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Trimming 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84B7-90A8-1746-9C77-45A640DC86DC}"/>
              </a:ext>
            </a:extLst>
          </p:cNvPr>
          <p:cNvSpPr txBox="1"/>
          <p:nvPr/>
        </p:nvSpPr>
        <p:spPr>
          <a:xfrm>
            <a:off x="3203848" y="2967335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Break 15 min</a:t>
            </a:r>
          </a:p>
        </p:txBody>
      </p:sp>
    </p:spTree>
    <p:extLst>
      <p:ext uri="{BB962C8B-B14F-4D97-AF65-F5344CB8AC3E}">
        <p14:creationId xmlns:p14="http://schemas.microsoft.com/office/powerpoint/2010/main" val="378354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763688" y="590773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Trimming</a:t>
            </a:r>
          </a:p>
          <a:p>
            <a:pPr algn="ctr"/>
            <a:r>
              <a:rPr lang="en-US" dirty="0"/>
              <a:t>What should a trimmer 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4D1F2-59AE-6A4A-9B81-3FDABB52FBD5}"/>
              </a:ext>
            </a:extLst>
          </p:cNvPr>
          <p:cNvSpPr txBox="1"/>
          <p:nvPr/>
        </p:nvSpPr>
        <p:spPr>
          <a:xfrm>
            <a:off x="899592" y="1988840"/>
            <a:ext cx="79928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trimming</a:t>
            </a:r>
            <a:r>
              <a:rPr lang="da-DK" dirty="0"/>
              <a:t> programs have MAAANY parameters to set.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have to deal with </a:t>
            </a:r>
            <a:r>
              <a:rPr lang="da-DK" dirty="0" err="1"/>
              <a:t>are</a:t>
            </a:r>
            <a:r>
              <a:rPr lang="da-DK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Trim regions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dirty="0" err="1"/>
              <a:t>adaptor</a:t>
            </a:r>
            <a:r>
              <a:rPr lang="da-DK" dirty="0"/>
              <a:t>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Trim regions </a:t>
            </a:r>
            <a:r>
              <a:rPr lang="da-DK" dirty="0" err="1"/>
              <a:t>that</a:t>
            </a:r>
            <a:r>
              <a:rPr lang="da-DK" dirty="0"/>
              <a:t> have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phred</a:t>
            </a:r>
            <a:r>
              <a:rPr lang="da-DK" dirty="0"/>
              <a:t>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Completely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short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6F31F8-4315-7249-8A0C-D0E4E66F9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08061"/>
              </p:ext>
            </p:extLst>
          </p:nvPr>
        </p:nvGraphicFramePr>
        <p:xfrm>
          <a:off x="921186" y="4050943"/>
          <a:ext cx="8136904" cy="221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461">
                  <a:extLst>
                    <a:ext uri="{9D8B030D-6E8A-4147-A177-3AD203B41FA5}">
                      <a16:colId xmlns:a16="http://schemas.microsoft.com/office/drawing/2014/main" val="2289829476"/>
                    </a:ext>
                  </a:extLst>
                </a:gridCol>
                <a:gridCol w="852201">
                  <a:extLst>
                    <a:ext uri="{9D8B030D-6E8A-4147-A177-3AD203B41FA5}">
                      <a16:colId xmlns:a16="http://schemas.microsoft.com/office/drawing/2014/main" val="3097072681"/>
                    </a:ext>
                  </a:extLst>
                </a:gridCol>
                <a:gridCol w="1502749">
                  <a:extLst>
                    <a:ext uri="{9D8B030D-6E8A-4147-A177-3AD203B41FA5}">
                      <a16:colId xmlns:a16="http://schemas.microsoft.com/office/drawing/2014/main" val="2968319192"/>
                    </a:ext>
                  </a:extLst>
                </a:gridCol>
                <a:gridCol w="4351493">
                  <a:extLst>
                    <a:ext uri="{9D8B030D-6E8A-4147-A177-3AD203B41FA5}">
                      <a16:colId xmlns:a16="http://schemas.microsoft.com/office/drawing/2014/main" val="2886182920"/>
                    </a:ext>
                  </a:extLst>
                </a:gridCol>
              </a:tblGrid>
              <a:tr h="373266">
                <a:tc>
                  <a:txBody>
                    <a:bodyPr/>
                    <a:lstStyle/>
                    <a:p>
                      <a:r>
                        <a:rPr lang="da-DK" sz="1000" dirty="0" err="1"/>
                        <a:t>Name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year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Citations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7151"/>
                  </a:ext>
                </a:extLst>
              </a:tr>
              <a:tr h="373266">
                <a:tc>
                  <a:txBody>
                    <a:bodyPr/>
                    <a:lstStyle/>
                    <a:p>
                      <a:r>
                        <a:rPr lang="da-DK" sz="1000" dirty="0" err="1"/>
                        <a:t>cutadapt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12944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202094"/>
                  </a:ext>
                </a:extLst>
              </a:tr>
              <a:tr h="373266">
                <a:tc>
                  <a:txBody>
                    <a:bodyPr/>
                    <a:lstStyle/>
                    <a:p>
                      <a:r>
                        <a:rPr lang="da-DK" sz="1000" dirty="0" err="1"/>
                        <a:t>Trimmomatic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25976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https://doi.org/10.1093/bioinformatics/btu170</a:t>
                      </a:r>
                      <a:endParaRPr lang="da-DK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5168"/>
                  </a:ext>
                </a:extLst>
              </a:tr>
              <a:tr h="447910">
                <a:tc>
                  <a:txBody>
                    <a:bodyPr/>
                    <a:lstStyle/>
                    <a:p>
                      <a:r>
                        <a:rPr lang="da-DK" sz="1000" dirty="0" err="1"/>
                        <a:t>Bbduk.sh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Not </a:t>
                      </a:r>
                      <a:r>
                        <a:rPr lang="da-DK" sz="1000" dirty="0" err="1"/>
                        <a:t>published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>
                          <a:hlinkClick r:id="rId3"/>
                        </a:rPr>
                        <a:t>https</a:t>
                      </a:r>
                      <a:r>
                        <a:rPr lang="da-DK" sz="1000" dirty="0">
                          <a:hlinkClick r:id="rId3"/>
                        </a:rPr>
                        <a:t>://</a:t>
                      </a:r>
                      <a:r>
                        <a:rPr lang="da-DK" sz="1000" dirty="0" err="1">
                          <a:hlinkClick r:id="rId3"/>
                        </a:rPr>
                        <a:t>jgi.doe.gov</a:t>
                      </a:r>
                      <a:r>
                        <a:rPr lang="da-DK" sz="1000" dirty="0">
                          <a:hlinkClick r:id="rId3"/>
                        </a:rPr>
                        <a:t>/data-and-</a:t>
                      </a:r>
                      <a:r>
                        <a:rPr lang="da-DK" sz="1000" dirty="0" err="1">
                          <a:hlinkClick r:id="rId3"/>
                        </a:rPr>
                        <a:t>tools</a:t>
                      </a:r>
                      <a:r>
                        <a:rPr lang="da-DK" sz="1000" dirty="0">
                          <a:hlinkClick r:id="rId3"/>
                        </a:rPr>
                        <a:t>/</a:t>
                      </a:r>
                      <a:r>
                        <a:rPr lang="da-DK" sz="1000" dirty="0" err="1">
                          <a:hlinkClick r:id="rId3"/>
                        </a:rPr>
                        <a:t>bbtools</a:t>
                      </a:r>
                      <a:r>
                        <a:rPr lang="da-DK" sz="1000" dirty="0">
                          <a:hlinkClick r:id="rId3"/>
                        </a:rPr>
                        <a:t>/</a:t>
                      </a:r>
                      <a:r>
                        <a:rPr lang="da-DK" sz="1000" dirty="0" err="1">
                          <a:hlinkClick r:id="rId3"/>
                        </a:rPr>
                        <a:t>bb</a:t>
                      </a:r>
                      <a:r>
                        <a:rPr lang="da-DK" sz="1000" dirty="0">
                          <a:hlinkClick r:id="rId3"/>
                        </a:rPr>
                        <a:t>-</a:t>
                      </a:r>
                      <a:r>
                        <a:rPr lang="da-DK" sz="1000" dirty="0" err="1">
                          <a:hlinkClick r:id="rId3"/>
                        </a:rPr>
                        <a:t>tools</a:t>
                      </a:r>
                      <a:r>
                        <a:rPr lang="da-DK" sz="1000" dirty="0">
                          <a:hlinkClick r:id="rId3"/>
                        </a:rPr>
                        <a:t>-user-guide/</a:t>
                      </a:r>
                      <a:endParaRPr lang="da-DK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64266"/>
                  </a:ext>
                </a:extLst>
              </a:tr>
              <a:tr h="644267">
                <a:tc>
                  <a:txBody>
                    <a:bodyPr/>
                    <a:lstStyle/>
                    <a:p>
                      <a:r>
                        <a:rPr lang="da-DK" sz="1000" dirty="0" err="1"/>
                        <a:t>fastp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dirty="0">
                          <a:hlinkClick r:id="rId4"/>
                        </a:rPr>
                        <a:t>10.1093/bioinformatics/bty560</a:t>
                      </a:r>
                      <a:endParaRPr lang="da-DK" sz="1000" dirty="0"/>
                    </a:p>
                    <a:p>
                      <a:endParaRPr lang="da-DK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4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3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2209800" y="457200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Trimming data</a:t>
            </a:r>
          </a:p>
        </p:txBody>
      </p:sp>
      <p:sp>
        <p:nvSpPr>
          <p:cNvPr id="44036" name="TextBox 32"/>
          <p:cNvSpPr txBox="1">
            <a:spLocks noChangeArrowheads="1"/>
          </p:cNvSpPr>
          <p:nvPr/>
        </p:nvSpPr>
        <p:spPr bwMode="auto">
          <a:xfrm>
            <a:off x="0" y="1976438"/>
            <a:ext cx="4114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Fastq example: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362200"/>
            <a:ext cx="8777288" cy="4440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@FCC0CD5ACXX:1:1101:1103:2048#ACCGT/1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AC</a:t>
            </a:r>
            <a:r>
              <a:rPr lang="en-US" b="1" dirty="0">
                <a:solidFill>
                  <a:srgbClr val="FF2929"/>
                </a:solidFill>
                <a:latin typeface="Courier"/>
                <a:ea typeface="ＭＳ Ｐゴシック" pitchFamily="1" charset="-128"/>
                <a:cs typeface="Courier"/>
              </a:rPr>
              <a:t>N</a:t>
            </a: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GTGTTTTTAGTTATTGTTTTGTTAAGTTGGGTTTTTTGTACCCAATAGCCAACAAGCCGCCTTTATGGCGGTTTTTTGTGCCTGAAAAGTGGGCGCA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+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_</a:t>
            </a:r>
            <a:r>
              <a:rPr lang="en-US" sz="1100" dirty="0" err="1">
                <a:latin typeface="Courier"/>
                <a:ea typeface="ＭＳ Ｐゴシック" pitchFamily="1" charset="-128"/>
                <a:cs typeface="Courier"/>
              </a:rPr>
              <a:t>BP`ccceggcegihiiighiifhihfddgfhi^efgfhhhhhegiiiiiiiihiihihggeeccdddcccacWTT^acc[ab_`]`[_b`^BBBBBBBB</a:t>
            </a: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@FCC0CD5ACXX:1:1101:1165:2058#ACGTT/1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ACGTTAGCAGAATCGCTTTCTGTTCGTTTTCCACCTGCGACAGACGCACCGGACCACGGTTGGCGAGATCGTCGCGCAGAATATCGGCGGCAC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ea typeface="ＭＳ Ｐゴシック" pitchFamily="1" charset="-128"/>
                <a:cs typeface="Courier"/>
              </a:rPr>
              <a:t>GCTGCGAC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+</a:t>
            </a:r>
          </a:p>
          <a:p>
            <a:pPr>
              <a:defRPr/>
            </a:pPr>
            <a:r>
              <a:rPr lang="en-US" sz="1100" dirty="0" err="1">
                <a:latin typeface="Courier"/>
                <a:ea typeface="ＭＳ Ｐゴシック" pitchFamily="1" charset="-128"/>
                <a:cs typeface="Courier"/>
              </a:rPr>
              <a:t>bb_eeceefeggehhdagfghhiihfghighhffhifhhcghfdhiihafgdceba`a\aaccc^V]^baccaccXaaacc[ab_`]`[_b`^</a:t>
            </a:r>
            <a:r>
              <a:rPr lang="en-US" sz="1100" dirty="0" err="1">
                <a:solidFill>
                  <a:srgbClr val="FF2929"/>
                </a:solidFill>
                <a:latin typeface="Courier"/>
                <a:ea typeface="ＭＳ Ｐゴシック" pitchFamily="1" charset="-128"/>
                <a:cs typeface="Courier"/>
              </a:rPr>
              <a:t>BBBBBBBB</a:t>
            </a:r>
            <a:endParaRPr lang="en-US" sz="1100" dirty="0">
              <a:solidFill>
                <a:srgbClr val="FF2929"/>
              </a:solidFill>
              <a:latin typeface="Courier"/>
              <a:ea typeface="ＭＳ Ｐゴシック" pitchFamily="1" charset="-128"/>
              <a:cs typeface="Courier"/>
            </a:endParaRP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@FCC0CD5ACXX:1:1101:1135:2082#AGCGT/1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AGCGTGACAAACATTTTATTGCGCCCGGTTTTATCCAGCTTGAATGCCTGACGAAAGAAGATGATGGTGACGACGATGGAGAGAACAATCAGCACCAGATT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+</a:t>
            </a:r>
          </a:p>
          <a:p>
            <a:pPr>
              <a:defRPr/>
            </a:pPr>
            <a:r>
              <a:rPr lang="en-US" sz="1100" dirty="0" err="1">
                <a:latin typeface="Courier"/>
                <a:ea typeface="ＭＳ Ｐゴシック" pitchFamily="1" charset="-128"/>
                <a:cs typeface="Courier"/>
              </a:rPr>
              <a:t>bbbeeeeefggfgiihgiigiiiiiiiffgifgeghiiihhfefffhhhfgh_fhggdgegeaceeacbdcbcc\^aa]``_^bb]bcccccbac_a^bc</a:t>
            </a: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@FCC0CD5ACXX:1:1101:1239:2083#AGCGT/1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AGCGTCTGACTCACACAAAAACGGTAACACAGTTATCCACAGAATCAGGGGATAAGGCCGGAAAGAACATGTGAGCAAAAAGGCAAAGCCAGGACAAAAGG</a:t>
            </a:r>
          </a:p>
          <a:p>
            <a:pPr>
              <a:defRPr/>
            </a:pPr>
            <a:r>
              <a:rPr lang="en-US" sz="1100" dirty="0">
                <a:latin typeface="Courier"/>
                <a:ea typeface="ＭＳ Ｐゴシック" pitchFamily="1" charset="-128"/>
                <a:cs typeface="Courier"/>
              </a:rPr>
              <a:t>+</a:t>
            </a:r>
          </a:p>
          <a:p>
            <a:pPr>
              <a:defRPr/>
            </a:pPr>
            <a:r>
              <a:rPr lang="en-US" sz="1100" dirty="0" err="1">
                <a:latin typeface="Courier"/>
                <a:ea typeface="ＭＳ Ｐゴシック" pitchFamily="1" charset="-128"/>
                <a:cs typeface="Courier"/>
              </a:rPr>
              <a:t>bbbeeeeegggggiiiiiiiiiigifhhiiighiiihhiiiiiiihiiiiiiiiiihiigcdbbdcdcccccdccccccccacccccccbcccacccccc</a:t>
            </a: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  <a:p>
            <a:pPr>
              <a:defRPr/>
            </a:pP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464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188640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Trimming with </a:t>
            </a:r>
            <a:r>
              <a:rPr lang="en-US" sz="2400" dirty="0" err="1"/>
              <a:t>bbduk</a:t>
            </a:r>
            <a:endParaRPr lang="en-US" sz="2400" dirty="0"/>
          </a:p>
        </p:txBody>
      </p:sp>
      <p:sp>
        <p:nvSpPr>
          <p:cNvPr id="44036" name="TextBox 32"/>
          <p:cNvSpPr txBox="1">
            <a:spLocks noChangeArrowheads="1"/>
          </p:cNvSpPr>
          <p:nvPr/>
        </p:nvSpPr>
        <p:spPr bwMode="auto">
          <a:xfrm>
            <a:off x="0" y="1412776"/>
            <a:ext cx="90364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K-trim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&amp; remove sequences using </a:t>
            </a:r>
            <a:r>
              <a:rPr lang="en-US" sz="2400" dirty="0" err="1"/>
              <a:t>kmers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Adaptor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Q-trim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Removing nucleotides with low quality scores (Q)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B7CEA6-AC94-FC48-BB8A-B8AB40846555}"/>
              </a:ext>
            </a:extLst>
          </p:cNvPr>
          <p:cNvCxnSpPr/>
          <p:nvPr/>
        </p:nvCxnSpPr>
        <p:spPr bwMode="auto">
          <a:xfrm>
            <a:off x="971600" y="4869160"/>
            <a:ext cx="69127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5C518-9E99-F64E-A8DC-112132F26827}"/>
              </a:ext>
            </a:extLst>
          </p:cNvPr>
          <p:cNvSpPr txBox="1"/>
          <p:nvPr/>
        </p:nvSpPr>
        <p:spPr>
          <a:xfrm>
            <a:off x="755576" y="5517232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qtrim</a:t>
            </a:r>
            <a:r>
              <a:rPr lang="da-DK" dirty="0"/>
              <a:t>=l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BB37E-C101-E746-9E8A-F3E8550036F7}"/>
              </a:ext>
            </a:extLst>
          </p:cNvPr>
          <p:cNvSpPr txBox="1"/>
          <p:nvPr/>
        </p:nvSpPr>
        <p:spPr>
          <a:xfrm>
            <a:off x="6962193" y="544522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qtrim</a:t>
            </a:r>
            <a:r>
              <a:rPr lang="da-DK" dirty="0"/>
              <a:t>=r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0E62F-47AB-2643-A8F6-9DB657710917}"/>
              </a:ext>
            </a:extLst>
          </p:cNvPr>
          <p:cNvSpPr txBox="1"/>
          <p:nvPr/>
        </p:nvSpPr>
        <p:spPr>
          <a:xfrm>
            <a:off x="539552" y="4674622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5’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488E1-5A6D-7743-833D-35EE09CE7239}"/>
              </a:ext>
            </a:extLst>
          </p:cNvPr>
          <p:cNvSpPr txBox="1"/>
          <p:nvPr/>
        </p:nvSpPr>
        <p:spPr>
          <a:xfrm>
            <a:off x="8091420" y="4674622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3’</a:t>
            </a:r>
          </a:p>
        </p:txBody>
      </p:sp>
    </p:spTree>
    <p:extLst>
      <p:ext uri="{BB962C8B-B14F-4D97-AF65-F5344CB8AC3E}">
        <p14:creationId xmlns:p14="http://schemas.microsoft.com/office/powerpoint/2010/main" val="94266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1669" y="4465419"/>
            <a:ext cx="8273419" cy="1915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a-DK" sz="1200" dirty="0">
                <a:latin typeface="Courier" pitchFamily="2" charset="0"/>
              </a:rPr>
              <a:t>@A00197:28:H5N3GDMXX:1:1101:11541:1000 1:N:0:GAGATTCC+GTACTGAC</a:t>
            </a:r>
          </a:p>
          <a:p>
            <a:r>
              <a:rPr lang="da-DK" sz="1200" dirty="0">
                <a:latin typeface="Courier" pitchFamily="2" charset="0"/>
              </a:rPr>
              <a:t>NGAAGAAGAAGAAGAAGAAGAAGAAGAAGAAGAAGAAGAAGAAGAAGAAGAAGAAGAAGAAGAAGAAGAAGAAGAAGAAGAAGAAGA</a:t>
            </a:r>
          </a:p>
          <a:p>
            <a:r>
              <a:rPr lang="da-DK" sz="1200" dirty="0">
                <a:latin typeface="Courier" pitchFamily="2" charset="0"/>
              </a:rPr>
              <a:t>AGAAGAAGAAGAAGAAGAAGAAGAAGAAGAAGAAGAAGAAGAAGAAGACAAAAAAGATCAGAA</a:t>
            </a:r>
          </a:p>
          <a:p>
            <a:r>
              <a:rPr lang="da-DK" sz="1200" dirty="0">
                <a:latin typeface="Courier" pitchFamily="2" charset="0"/>
              </a:rPr>
              <a:t>+</a:t>
            </a:r>
          </a:p>
          <a:p>
            <a:r>
              <a:rPr lang="da-DK" sz="1200" dirty="0">
                <a:latin typeface="Courier" pitchFamily="2" charset="0"/>
              </a:rPr>
              <a:t>#8FFFFFFFFFFFFFFFFFFFFFFFFFFFFFFFFFFFFFFFFFFFFFFFFFFFFFFFFFFFFFFFFFFFFFFFFFFFFFFFF-FFFF</a:t>
            </a:r>
          </a:p>
          <a:p>
            <a:r>
              <a:rPr lang="da-DK" sz="1200" dirty="0">
                <a:latin typeface="Courier" pitchFamily="2" charset="0"/>
              </a:rPr>
              <a:t>FFFFFFFFFFFFFFFFFFFFFFFFFFFFFFFFFFFFFF-F88FFF--F-FF8-FF-FF--88-</a:t>
            </a:r>
          </a:p>
          <a:p>
            <a:pPr>
              <a:defRPr/>
            </a:pP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4593E-B71E-7B47-9E27-91EAAB8D7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1628800"/>
            <a:ext cx="8978900" cy="2755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FDA01-C84B-F842-9B84-CF14B4883BAD}"/>
              </a:ext>
            </a:extLst>
          </p:cNvPr>
          <p:cNvSpPr txBox="1"/>
          <p:nvPr/>
        </p:nvSpPr>
        <p:spPr>
          <a:xfrm>
            <a:off x="179512" y="1247274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trimq</a:t>
            </a:r>
            <a:r>
              <a:rPr lang="da-DK" dirty="0"/>
              <a:t>=20, </a:t>
            </a:r>
            <a:r>
              <a:rPr lang="da-DK" dirty="0" err="1"/>
              <a:t>qtrim</a:t>
            </a:r>
            <a:r>
              <a:rPr lang="da-DK" dirty="0"/>
              <a:t>=r, </a:t>
            </a:r>
            <a:r>
              <a:rPr lang="da-DK" dirty="0" err="1"/>
              <a:t>minlen</a:t>
            </a:r>
            <a:r>
              <a:rPr lang="da-DK" dirty="0"/>
              <a:t>=50</a:t>
            </a:r>
          </a:p>
        </p:txBody>
      </p:sp>
    </p:spTree>
    <p:extLst>
      <p:ext uri="{BB962C8B-B14F-4D97-AF65-F5344CB8AC3E}">
        <p14:creationId xmlns:p14="http://schemas.microsoft.com/office/powerpoint/2010/main" val="132041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1669" y="2233171"/>
            <a:ext cx="8273419" cy="1915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a-DK" sz="1200" dirty="0">
                <a:latin typeface="Courier" pitchFamily="2" charset="0"/>
              </a:rPr>
              <a:t>@A00197:28:H5N3GDMXX:1:1101:11541:1000 1:N:0:GAGATTCC+GTACTGAC</a:t>
            </a:r>
          </a:p>
          <a:p>
            <a:r>
              <a:rPr lang="da-DK" sz="1200" dirty="0">
                <a:latin typeface="Courier" pitchFamily="2" charset="0"/>
              </a:rPr>
              <a:t>NGAAGAAGAAGAAGAAGAAGAAGAAGAAGAAGAAGAAGAAGAAGAAGAAGAAGAAGAAGAAGAAGAAGAAGAAGAAGAAGAAGAAGA</a:t>
            </a:r>
          </a:p>
          <a:p>
            <a:r>
              <a:rPr lang="da-DK" sz="1200" dirty="0">
                <a:latin typeface="Courier" pitchFamily="2" charset="0"/>
              </a:rPr>
              <a:t>AGAAGAAGAAGAAGAAGAAGAAGAAGAAGAAGAAGAAGAAGAAGAAGACAAAAAAGATCAGAA</a:t>
            </a:r>
          </a:p>
          <a:p>
            <a:r>
              <a:rPr lang="da-DK" sz="1200" dirty="0">
                <a:latin typeface="Courier" pitchFamily="2" charset="0"/>
              </a:rPr>
              <a:t>+</a:t>
            </a:r>
          </a:p>
          <a:p>
            <a:r>
              <a:rPr lang="da-DK" sz="1200" dirty="0">
                <a:latin typeface="Courier" pitchFamily="2" charset="0"/>
              </a:rPr>
              <a:t>#8FFFFFFFFFFFFFFFFFFFFFFFFFFFFFFFFFFFFFFFFFFFFFFFFFFFFFFFFFFFFFFFFFFFFFFFFFFFFFFFF-FFFF</a:t>
            </a:r>
          </a:p>
          <a:p>
            <a:r>
              <a:rPr lang="da-DK" sz="1200" dirty="0">
                <a:latin typeface="Courier" pitchFamily="2" charset="0"/>
              </a:rPr>
              <a:t>FFFFFFFFFFFFFFFFFFFFFFFFFFFFFFFFFFFFFF-F88FFF--F-FF8-FF-FF--88-</a:t>
            </a:r>
          </a:p>
          <a:p>
            <a:pPr>
              <a:defRPr/>
            </a:pP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</a:t>
            </a:r>
          </a:p>
          <a:p>
            <a:pPr algn="ctr"/>
            <a:r>
              <a:rPr lang="en-US" dirty="0" err="1"/>
              <a:t>Phred</a:t>
            </a:r>
            <a:r>
              <a:rPr lang="en-US" dirty="0"/>
              <a:t>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28A35-5B39-C741-A28D-497BD7FBD989}"/>
              </a:ext>
            </a:extLst>
          </p:cNvPr>
          <p:cNvSpPr txBox="1"/>
          <p:nvPr/>
        </p:nvSpPr>
        <p:spPr>
          <a:xfrm>
            <a:off x="107504" y="4537427"/>
            <a:ext cx="8273419" cy="1915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a-DK" sz="1200" dirty="0">
                <a:latin typeface="Courier" pitchFamily="2" charset="0"/>
              </a:rPr>
              <a:t>@A00197:28:H5N3GDMXX:1:1101:11541:1000 1:N:0:GAGATTCC+GTACTGAC</a:t>
            </a:r>
          </a:p>
          <a:p>
            <a:r>
              <a:rPr lang="da-DK" sz="1200" dirty="0">
                <a:latin typeface="Courier" pitchFamily="2" charset="0"/>
              </a:rPr>
              <a:t>NGAAGAAGAAGAAGAAGAAGAAGAAGAAGAAGAAGAAGAAGAAGAAGAAGAAGAAGAAGAAGAAGAAGAAGAAGAAGAAGAAGAAGA</a:t>
            </a:r>
          </a:p>
          <a:p>
            <a:r>
              <a:rPr lang="da-DK" sz="1200" dirty="0">
                <a:latin typeface="Courier" pitchFamily="2" charset="0"/>
              </a:rPr>
              <a:t>AGAAGAAGAAGAAGAAGAAGAAGAAGAAGAAGAAGAAG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AAGAAGAAGACAAAAAAGATCAGAA</a:t>
            </a:r>
          </a:p>
          <a:p>
            <a:r>
              <a:rPr lang="da-DK" sz="1200" dirty="0">
                <a:latin typeface="Courier" pitchFamily="2" charset="0"/>
              </a:rPr>
              <a:t>+</a:t>
            </a:r>
          </a:p>
          <a:p>
            <a:r>
              <a:rPr lang="da-DK" sz="1200" dirty="0">
                <a:latin typeface="Courier" pitchFamily="2" charset="0"/>
              </a:rPr>
              <a:t>#8FFFFFFFFFFFFFFFFFFFFFFFFFFFFFFFFFFFFFFFFFFFFFFFFFFFFFFFFFFFFFFFFFFFFFFFFFFFFFFFF-FFFF</a:t>
            </a:r>
          </a:p>
          <a:p>
            <a:r>
              <a:rPr lang="da-DK" sz="1200" dirty="0">
                <a:latin typeface="Courier" pitchFamily="2" charset="0"/>
              </a:rPr>
              <a:t>FFFFFFFFFFFFFFFFFFFFFFFFFFFFFFFFFFFFFF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-F88FFF--F-FF8-FF-FF--88-</a:t>
            </a:r>
          </a:p>
          <a:p>
            <a:pPr>
              <a:defRPr/>
            </a:pPr>
            <a:endParaRPr lang="en-US" sz="1100" dirty="0">
              <a:latin typeface="Courier"/>
              <a:ea typeface="ＭＳ Ｐゴシック" pitchFamily="1" charset="-128"/>
              <a:cs typeface="Couri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C98C1-17F3-4548-805E-E847AF240079}"/>
              </a:ext>
            </a:extLst>
          </p:cNvPr>
          <p:cNvSpPr txBox="1"/>
          <p:nvPr/>
        </p:nvSpPr>
        <p:spPr>
          <a:xfrm>
            <a:off x="107504" y="417056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Output: Q(F)=37, Q(8)=23, Q(-)=12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2C09F-AFEE-EF4F-A83D-D6304D686A28}"/>
              </a:ext>
            </a:extLst>
          </p:cNvPr>
          <p:cNvSpPr txBox="1"/>
          <p:nvPr/>
        </p:nvSpPr>
        <p:spPr>
          <a:xfrm>
            <a:off x="35496" y="1340768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Command: </a:t>
            </a:r>
            <a:r>
              <a:rPr lang="da-DK" sz="1200" dirty="0" err="1">
                <a:solidFill>
                  <a:srgbClr val="0070C0"/>
                </a:solidFill>
              </a:rPr>
              <a:t>bbduk.sh</a:t>
            </a:r>
            <a:r>
              <a:rPr lang="da-DK" sz="1200" dirty="0">
                <a:solidFill>
                  <a:srgbClr val="0070C0"/>
                </a:solidFill>
              </a:rPr>
              <a:t> in=</a:t>
            </a:r>
            <a:r>
              <a:rPr lang="da-DK" sz="1200" dirty="0" err="1">
                <a:solidFill>
                  <a:srgbClr val="0070C0"/>
                </a:solidFill>
              </a:rPr>
              <a:t>in.fq</a:t>
            </a:r>
            <a:r>
              <a:rPr lang="da-DK" sz="1200" dirty="0">
                <a:solidFill>
                  <a:srgbClr val="0070C0"/>
                </a:solidFill>
              </a:rPr>
              <a:t> out=</a:t>
            </a:r>
            <a:r>
              <a:rPr lang="da-DK" sz="1200" dirty="0" err="1">
                <a:solidFill>
                  <a:srgbClr val="0070C0"/>
                </a:solidFill>
              </a:rPr>
              <a:t>out.fq</a:t>
            </a:r>
            <a:r>
              <a:rPr lang="da-DK" sz="1200" dirty="0">
                <a:solidFill>
                  <a:srgbClr val="0070C0"/>
                </a:solidFill>
              </a:rPr>
              <a:t> --</a:t>
            </a:r>
            <a:r>
              <a:rPr lang="da-DK" sz="1200" dirty="0" err="1">
                <a:solidFill>
                  <a:srgbClr val="0070C0"/>
                </a:solidFill>
              </a:rPr>
              <a:t>minlen</a:t>
            </a:r>
            <a:r>
              <a:rPr lang="da-DK" sz="1200" dirty="0">
                <a:solidFill>
                  <a:srgbClr val="0070C0"/>
                </a:solidFill>
              </a:rPr>
              <a:t>=50 --</a:t>
            </a:r>
            <a:r>
              <a:rPr lang="da-DK" sz="1200" dirty="0" err="1">
                <a:solidFill>
                  <a:srgbClr val="0070C0"/>
                </a:solidFill>
              </a:rPr>
              <a:t>trimq</a:t>
            </a:r>
            <a:r>
              <a:rPr lang="da-DK" sz="1200" dirty="0">
                <a:solidFill>
                  <a:srgbClr val="0070C0"/>
                </a:solidFill>
              </a:rPr>
              <a:t>=20 --</a:t>
            </a:r>
            <a:r>
              <a:rPr lang="da-DK" sz="1200" dirty="0" err="1">
                <a:solidFill>
                  <a:srgbClr val="0070C0"/>
                </a:solidFill>
              </a:rPr>
              <a:t>qtrim</a:t>
            </a:r>
            <a:r>
              <a:rPr lang="da-DK" sz="1200" dirty="0">
                <a:solidFill>
                  <a:srgbClr val="0070C0"/>
                </a:solidFill>
              </a:rPr>
              <a:t>=r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3CA23-D420-BC40-9915-86B1B8590720}"/>
              </a:ext>
            </a:extLst>
          </p:cNvPr>
          <p:cNvSpPr txBox="1"/>
          <p:nvPr/>
        </p:nvSpPr>
        <p:spPr>
          <a:xfrm>
            <a:off x="35496" y="1844824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Input: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DA586-892B-5245-89FF-FF81A38F3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62678"/>
            <a:ext cx="3312368" cy="6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 with </a:t>
            </a:r>
            <a:r>
              <a:rPr lang="en-US" sz="2400" dirty="0" err="1"/>
              <a:t>bbduk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02C87-FD5B-A04B-9D34-FFB3D9A9A6B5}"/>
              </a:ext>
            </a:extLst>
          </p:cNvPr>
          <p:cNvSpPr txBox="1"/>
          <p:nvPr/>
        </p:nvSpPr>
        <p:spPr>
          <a:xfrm>
            <a:off x="755576" y="908720"/>
            <a:ext cx="78488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Bbduk.sh</a:t>
            </a:r>
            <a:r>
              <a:rPr lang="da-DK" dirty="0"/>
              <a:t> </a:t>
            </a:r>
            <a:r>
              <a:rPr lang="da-DK" dirty="0" err="1"/>
              <a:t>uses</a:t>
            </a:r>
            <a:r>
              <a:rPr lang="da-DK" dirty="0"/>
              <a:t> the </a:t>
            </a:r>
            <a:r>
              <a:rPr lang="da-DK" dirty="0" err="1"/>
              <a:t>phred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to perform </a:t>
            </a:r>
            <a:r>
              <a:rPr lang="da-DK" dirty="0" err="1"/>
              <a:t>Quality</a:t>
            </a:r>
            <a:r>
              <a:rPr lang="da-DK" dirty="0"/>
              <a:t> </a:t>
            </a:r>
            <a:r>
              <a:rPr lang="da-DK" dirty="0" err="1"/>
              <a:t>trimming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Discarded</a:t>
            </a:r>
            <a:r>
              <a:rPr lang="da-DK" dirty="0">
                <a:solidFill>
                  <a:srgbClr val="FF0000"/>
                </a:solidFill>
              </a:rPr>
              <a:t> region has an average </a:t>
            </a:r>
            <a:r>
              <a:rPr lang="da-DK" dirty="0" err="1">
                <a:solidFill>
                  <a:srgbClr val="FF0000"/>
                </a:solidFill>
              </a:rPr>
              <a:t>quality</a:t>
            </a:r>
            <a:r>
              <a:rPr lang="da-DK" dirty="0">
                <a:solidFill>
                  <a:srgbClr val="FF0000"/>
                </a:solidFill>
              </a:rPr>
              <a:t> &lt; Q-</a:t>
            </a:r>
            <a:r>
              <a:rPr lang="da-DK" dirty="0" err="1">
                <a:solidFill>
                  <a:srgbClr val="FF0000"/>
                </a:solidFill>
              </a:rPr>
              <a:t>threshold</a:t>
            </a:r>
            <a:endParaRPr lang="da-DK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Retained</a:t>
            </a:r>
            <a:r>
              <a:rPr lang="da-DK" dirty="0">
                <a:solidFill>
                  <a:srgbClr val="FF0000"/>
                </a:solidFill>
              </a:rPr>
              <a:t> region has an average </a:t>
            </a:r>
            <a:r>
              <a:rPr lang="da-DK" dirty="0" err="1">
                <a:solidFill>
                  <a:srgbClr val="FF0000"/>
                </a:solidFill>
              </a:rPr>
              <a:t>quality</a:t>
            </a:r>
            <a:r>
              <a:rPr lang="da-DK" dirty="0">
                <a:solidFill>
                  <a:srgbClr val="FF0000"/>
                </a:solidFill>
              </a:rPr>
              <a:t> &gt;= Q-</a:t>
            </a:r>
            <a:r>
              <a:rPr lang="da-DK" dirty="0" err="1">
                <a:solidFill>
                  <a:srgbClr val="FF0000"/>
                </a:solidFill>
              </a:rPr>
              <a:t>threshold</a:t>
            </a:r>
            <a:endParaRPr lang="da-DK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Retained</a:t>
            </a:r>
            <a:r>
              <a:rPr lang="da-DK" dirty="0">
                <a:solidFill>
                  <a:srgbClr val="FF0000"/>
                </a:solidFill>
              </a:rPr>
              <a:t> region </a:t>
            </a:r>
            <a:r>
              <a:rPr lang="da-DK" dirty="0" err="1">
                <a:solidFill>
                  <a:srgbClr val="FF0000"/>
                </a:solidFill>
              </a:rPr>
              <a:t>cannot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be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extended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without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adding</a:t>
            </a:r>
            <a:r>
              <a:rPr lang="da-DK" dirty="0">
                <a:solidFill>
                  <a:srgbClr val="FF0000"/>
                </a:solidFill>
              </a:rPr>
              <a:t> a subregion with average </a:t>
            </a:r>
            <a:r>
              <a:rPr lang="da-DK" dirty="0" err="1">
                <a:solidFill>
                  <a:srgbClr val="FF0000"/>
                </a:solidFill>
              </a:rPr>
              <a:t>quality</a:t>
            </a:r>
            <a:r>
              <a:rPr lang="da-DK" dirty="0">
                <a:solidFill>
                  <a:srgbClr val="FF0000"/>
                </a:solidFill>
              </a:rPr>
              <a:t> &lt; Q-</a:t>
            </a:r>
            <a:r>
              <a:rPr lang="da-DK" dirty="0" err="1">
                <a:solidFill>
                  <a:srgbClr val="FF0000"/>
                </a:solidFill>
              </a:rPr>
              <a:t>threshold</a:t>
            </a:r>
            <a:endParaRPr lang="da-DK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Retained</a:t>
            </a:r>
            <a:r>
              <a:rPr lang="da-DK" dirty="0">
                <a:solidFill>
                  <a:srgbClr val="FF0000"/>
                </a:solidFill>
              </a:rPr>
              <a:t> region </a:t>
            </a:r>
            <a:r>
              <a:rPr lang="da-DK" dirty="0" err="1">
                <a:solidFill>
                  <a:srgbClr val="FF0000"/>
                </a:solidFill>
              </a:rPr>
              <a:t>cannot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be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reduced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without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removing</a:t>
            </a:r>
            <a:r>
              <a:rPr lang="da-DK" dirty="0">
                <a:solidFill>
                  <a:srgbClr val="FF0000"/>
                </a:solidFill>
              </a:rPr>
              <a:t> a subregion with average </a:t>
            </a:r>
            <a:r>
              <a:rPr lang="da-DK" dirty="0" err="1">
                <a:solidFill>
                  <a:srgbClr val="FF0000"/>
                </a:solidFill>
              </a:rPr>
              <a:t>quality</a:t>
            </a:r>
            <a:r>
              <a:rPr lang="da-DK" dirty="0">
                <a:solidFill>
                  <a:srgbClr val="FF0000"/>
                </a:solidFill>
              </a:rPr>
              <a:t> &gt;= Q-</a:t>
            </a:r>
            <a:r>
              <a:rPr lang="da-DK" dirty="0" err="1">
                <a:solidFill>
                  <a:srgbClr val="FF0000"/>
                </a:solidFill>
              </a:rPr>
              <a:t>threshold</a:t>
            </a:r>
            <a:endParaRPr lang="da-DK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i="1" dirty="0"/>
              <a:t>Average </a:t>
            </a:r>
            <a:r>
              <a:rPr lang="da-DK" i="1" dirty="0" err="1"/>
              <a:t>quality</a:t>
            </a:r>
            <a:r>
              <a:rPr lang="da-DK" i="1" dirty="0"/>
              <a:t> is </a:t>
            </a:r>
            <a:r>
              <a:rPr lang="da-DK" i="1" dirty="0" err="1"/>
              <a:t>calculated</a:t>
            </a:r>
            <a:r>
              <a:rPr lang="da-DK" i="1" dirty="0"/>
              <a:t> by </a:t>
            </a:r>
            <a:r>
              <a:rPr lang="da-DK" i="1" dirty="0" err="1"/>
              <a:t>averaging</a:t>
            </a:r>
            <a:r>
              <a:rPr lang="da-DK" i="1" dirty="0"/>
              <a:t> </a:t>
            </a:r>
            <a:r>
              <a:rPr lang="da-DK" i="1" dirty="0" err="1"/>
              <a:t>error</a:t>
            </a:r>
            <a:r>
              <a:rPr lang="da-DK" i="1" dirty="0"/>
              <a:t>-rates P as Q scores </a:t>
            </a:r>
            <a:r>
              <a:rPr lang="da-DK" i="1" dirty="0" err="1"/>
              <a:t>are</a:t>
            </a:r>
            <a:r>
              <a:rPr lang="da-DK" i="1" dirty="0"/>
              <a:t> on log </a:t>
            </a:r>
            <a:r>
              <a:rPr lang="da-DK" i="1" dirty="0" err="1"/>
              <a:t>scale</a:t>
            </a:r>
            <a:r>
              <a:rPr lang="da-DK" i="1" dirty="0"/>
              <a:t> and </a:t>
            </a:r>
            <a:r>
              <a:rPr lang="da-DK" i="1" dirty="0" err="1"/>
              <a:t>can</a:t>
            </a:r>
            <a:r>
              <a:rPr lang="da-DK" i="1" dirty="0"/>
              <a:t> NOT </a:t>
            </a:r>
            <a:r>
              <a:rPr lang="da-DK" i="1" dirty="0" err="1"/>
              <a:t>be</a:t>
            </a:r>
            <a:r>
              <a:rPr lang="da-DK" i="1" dirty="0"/>
              <a:t> </a:t>
            </a:r>
            <a:r>
              <a:rPr lang="da-DK" i="1" dirty="0" err="1"/>
              <a:t>used</a:t>
            </a:r>
            <a:br>
              <a:rPr lang="da-DK" i="1" dirty="0"/>
            </a:br>
            <a:endParaRPr lang="da-DK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i="1" dirty="0" err="1"/>
              <a:t>BBDuk</a:t>
            </a:r>
            <a:r>
              <a:rPr lang="da-DK" i="1" dirty="0"/>
              <a:t> </a:t>
            </a:r>
            <a:r>
              <a:rPr lang="da-DK" i="1" dirty="0" err="1"/>
              <a:t>actually</a:t>
            </a:r>
            <a:r>
              <a:rPr lang="da-DK" i="1" dirty="0"/>
              <a:t> </a:t>
            </a:r>
            <a:r>
              <a:rPr lang="da-DK" i="1" dirty="0" err="1"/>
              <a:t>does</a:t>
            </a:r>
            <a:r>
              <a:rPr lang="da-DK" i="1" dirty="0"/>
              <a:t> have an option for </a:t>
            </a:r>
            <a:r>
              <a:rPr lang="da-DK" i="1" dirty="0" err="1"/>
              <a:t>window-based</a:t>
            </a:r>
            <a:r>
              <a:rPr lang="da-DK" i="1" dirty="0"/>
              <a:t> </a:t>
            </a:r>
            <a:r>
              <a:rPr lang="da-DK" i="1" dirty="0" err="1"/>
              <a:t>trimming</a:t>
            </a:r>
            <a:r>
              <a:rPr lang="da-DK" i="1" dirty="0"/>
              <a:t> ("</a:t>
            </a:r>
            <a:r>
              <a:rPr lang="da-DK" i="1" dirty="0" err="1"/>
              <a:t>qtrim</a:t>
            </a:r>
            <a:r>
              <a:rPr lang="da-DK" i="1" dirty="0"/>
              <a:t>=window,5" for a 5-bp </a:t>
            </a:r>
            <a:r>
              <a:rPr lang="da-DK" i="1" dirty="0" err="1"/>
              <a:t>window</a:t>
            </a:r>
            <a:r>
              <a:rPr lang="da-DK" i="1" dirty="0"/>
              <a:t>) </a:t>
            </a:r>
            <a:r>
              <a:rPr lang="da-DK" i="1" dirty="0" err="1"/>
              <a:t>which</a:t>
            </a:r>
            <a:r>
              <a:rPr lang="da-DK" i="1" dirty="0"/>
              <a:t> is </a:t>
            </a:r>
            <a:r>
              <a:rPr lang="da-DK" i="1" dirty="0" err="1"/>
              <a:t>easier</a:t>
            </a:r>
            <a:r>
              <a:rPr lang="da-DK" i="1" dirty="0"/>
              <a:t> to understand but </a:t>
            </a:r>
            <a:r>
              <a:rPr lang="da-DK" i="1" dirty="0" err="1"/>
              <a:t>doesn't</a:t>
            </a:r>
            <a:r>
              <a:rPr lang="da-DK" i="1" dirty="0"/>
              <a:t> give optimal </a:t>
            </a:r>
            <a:r>
              <a:rPr lang="da-DK" i="1" dirty="0" err="1"/>
              <a:t>results</a:t>
            </a:r>
            <a:r>
              <a:rPr lang="da-DK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i="1" dirty="0" err="1"/>
              <a:t>We</a:t>
            </a:r>
            <a:r>
              <a:rPr lang="da-DK" i="1" dirty="0"/>
              <a:t> </a:t>
            </a:r>
            <a:r>
              <a:rPr lang="da-DK" i="1" dirty="0" err="1"/>
              <a:t>use</a:t>
            </a:r>
            <a:r>
              <a:rPr lang="da-DK" i="1" dirty="0"/>
              <a:t> Q-</a:t>
            </a:r>
            <a:r>
              <a:rPr lang="da-DK" i="1" dirty="0" err="1"/>
              <a:t>threshold</a:t>
            </a:r>
            <a:r>
              <a:rPr lang="da-DK" i="1" dirty="0"/>
              <a:t> Q=20 =&gt; P(20)=0.01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936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 with </a:t>
            </a:r>
            <a:r>
              <a:rPr lang="en-US" sz="2400" dirty="0" err="1"/>
              <a:t>bbduk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9C84FE-290C-D748-89DC-7DEE76A4575F}"/>
              </a:ext>
            </a:extLst>
          </p:cNvPr>
          <p:cNvGrpSpPr/>
          <p:nvPr/>
        </p:nvGrpSpPr>
        <p:grpSpPr>
          <a:xfrm>
            <a:off x="372716" y="620688"/>
            <a:ext cx="8827318" cy="2714818"/>
            <a:chOff x="372716" y="1844824"/>
            <a:chExt cx="8827318" cy="27148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84BCB7-4776-E947-9D00-69357E6404DD}"/>
                </a:ext>
              </a:extLst>
            </p:cNvPr>
            <p:cNvSpPr/>
            <p:nvPr/>
          </p:nvSpPr>
          <p:spPr bwMode="auto">
            <a:xfrm>
              <a:off x="395536" y="2708920"/>
              <a:ext cx="7056784" cy="792088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75B3C74-A846-2449-B6DC-AAF7CE17E357}"/>
                </a:ext>
              </a:extLst>
            </p:cNvPr>
            <p:cNvSpPr/>
            <p:nvPr/>
          </p:nvSpPr>
          <p:spPr bwMode="auto">
            <a:xfrm>
              <a:off x="5436096" y="2987638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B0A5DC8-07CC-EB46-9BA8-336FC96A3100}"/>
                </a:ext>
              </a:extLst>
            </p:cNvPr>
            <p:cNvSpPr/>
            <p:nvPr/>
          </p:nvSpPr>
          <p:spPr bwMode="auto">
            <a:xfrm>
              <a:off x="5220072" y="2987638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FC6F888-1EC2-724D-AE6E-9B6BBE92C9EF}"/>
                </a:ext>
              </a:extLst>
            </p:cNvPr>
            <p:cNvSpPr/>
            <p:nvPr/>
          </p:nvSpPr>
          <p:spPr bwMode="auto">
            <a:xfrm>
              <a:off x="3644280" y="2996952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492DC9-7D08-4B43-AA71-0297F63D9A5F}"/>
                </a:ext>
              </a:extLst>
            </p:cNvPr>
            <p:cNvSpPr/>
            <p:nvPr/>
          </p:nvSpPr>
          <p:spPr bwMode="auto">
            <a:xfrm>
              <a:off x="7001036" y="2983725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AAAFC6-C17F-DB4C-8D49-04314503F051}"/>
                </a:ext>
              </a:extLst>
            </p:cNvPr>
            <p:cNvSpPr/>
            <p:nvPr/>
          </p:nvSpPr>
          <p:spPr bwMode="auto">
            <a:xfrm>
              <a:off x="372716" y="3871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41154-C33F-5341-8748-4274FE0872B4}"/>
                </a:ext>
              </a:extLst>
            </p:cNvPr>
            <p:cNvSpPr txBox="1"/>
            <p:nvPr/>
          </p:nvSpPr>
          <p:spPr>
            <a:xfrm>
              <a:off x="865342" y="3810526"/>
              <a:ext cx="3965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Bases with a </a:t>
              </a:r>
              <a:r>
                <a:rPr lang="da-DK" dirty="0" err="1"/>
                <a:t>quality</a:t>
              </a:r>
              <a:r>
                <a:rPr lang="da-DK" dirty="0"/>
                <a:t> </a:t>
              </a:r>
              <a:r>
                <a:rPr lang="da-DK" dirty="0" err="1"/>
                <a:t>below</a:t>
              </a:r>
              <a:r>
                <a:rPr lang="da-DK" dirty="0"/>
                <a:t> </a:t>
              </a:r>
              <a:r>
                <a:rPr lang="da-DK" dirty="0" err="1"/>
                <a:t>threshold</a:t>
              </a:r>
              <a:endParaRPr lang="da-DK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39BC09-4301-9E4C-9086-E1239387E3B5}"/>
                </a:ext>
              </a:extLst>
            </p:cNvPr>
            <p:cNvCxnSpPr/>
            <p:nvPr/>
          </p:nvCxnSpPr>
          <p:spPr bwMode="auto">
            <a:xfrm>
              <a:off x="6927776" y="1844824"/>
              <a:ext cx="0" cy="8640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38805A-3D0F-A64D-A905-1F5C4706E9A7}"/>
                </a:ext>
              </a:extLst>
            </p:cNvPr>
            <p:cNvSpPr txBox="1"/>
            <p:nvPr/>
          </p:nvSpPr>
          <p:spPr>
            <a:xfrm>
              <a:off x="2425905" y="2107595"/>
              <a:ext cx="2251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A: Ave error_rate_1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40F24-9C03-D846-B5A7-EAC50985A6EC}"/>
                </a:ext>
              </a:extLst>
            </p:cNvPr>
            <p:cNvSpPr txBox="1"/>
            <p:nvPr/>
          </p:nvSpPr>
          <p:spPr>
            <a:xfrm>
              <a:off x="6948264" y="2132856"/>
              <a:ext cx="2251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B: Ave error_rate_2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3F5FD0-AF54-024C-BCF9-FDC1C4A8362F}"/>
                </a:ext>
              </a:extLst>
            </p:cNvPr>
            <p:cNvSpPr txBox="1"/>
            <p:nvPr/>
          </p:nvSpPr>
          <p:spPr>
            <a:xfrm>
              <a:off x="972810" y="4221088"/>
              <a:ext cx="3671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A &lt;= </a:t>
              </a:r>
              <a:r>
                <a:rPr lang="da-DK" dirty="0" err="1"/>
                <a:t>threshold</a:t>
              </a:r>
              <a:r>
                <a:rPr lang="da-DK" dirty="0"/>
                <a:t> &amp; B &gt; </a:t>
              </a:r>
              <a:r>
                <a:rPr lang="da-DK" dirty="0" err="1"/>
                <a:t>threshold</a:t>
              </a:r>
              <a:r>
                <a:rPr lang="da-DK" dirty="0"/>
                <a:t> 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82FAA8A-2866-614E-8EE1-D6B542FA1E8A}"/>
              </a:ext>
            </a:extLst>
          </p:cNvPr>
          <p:cNvSpPr txBox="1"/>
          <p:nvPr/>
        </p:nvSpPr>
        <p:spPr>
          <a:xfrm>
            <a:off x="-36512" y="3958605"/>
            <a:ext cx="95846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Discarded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region has an average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quality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&lt; Q-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threshold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b="1" dirty="0">
                <a:solidFill>
                  <a:srgbClr val="0070C0"/>
                </a:solidFill>
                <a:latin typeface="Courier" pitchFamily="2" charset="0"/>
              </a:rPr>
              <a:t>(i.e. average </a:t>
            </a:r>
            <a:r>
              <a:rPr lang="da-DK" sz="1200" b="1" dirty="0" err="1">
                <a:solidFill>
                  <a:srgbClr val="0070C0"/>
                </a:solidFill>
                <a:latin typeface="Courier" pitchFamily="2" charset="0"/>
              </a:rPr>
              <a:t>error_rate</a:t>
            </a:r>
            <a:r>
              <a:rPr lang="da-DK" sz="1200" b="1" dirty="0">
                <a:solidFill>
                  <a:srgbClr val="0070C0"/>
                </a:solidFill>
                <a:latin typeface="Courier" pitchFamily="2" charset="0"/>
              </a:rPr>
              <a:t> &gt; </a:t>
            </a:r>
            <a:r>
              <a:rPr lang="da-DK" sz="1200" b="1" dirty="0" err="1">
                <a:solidFill>
                  <a:srgbClr val="0070C0"/>
                </a:solidFill>
                <a:latin typeface="Courier" pitchFamily="2" charset="0"/>
              </a:rPr>
              <a:t>threshold</a:t>
            </a:r>
            <a:r>
              <a:rPr lang="da-DK" sz="1200" b="1" dirty="0">
                <a:solidFill>
                  <a:srgbClr val="0070C0"/>
                </a:solidFill>
                <a:latin typeface="Courier" pitchFamily="2" charset="0"/>
              </a:rPr>
              <a:t>)</a:t>
            </a:r>
          </a:p>
          <a:p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Retained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region has an average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quality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&gt;= Q-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threshold</a:t>
            </a:r>
            <a:endParaRPr lang="da-DK" sz="12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Retained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region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cannot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be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extended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without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adding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a subregion with average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quality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&lt; Q-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threshold</a:t>
            </a:r>
            <a:endParaRPr lang="da-DK" sz="12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Retained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region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cannot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be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reduced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without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removing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a subregion with average 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quality</a:t>
            </a:r>
            <a:r>
              <a:rPr lang="da-DK" sz="1200" dirty="0">
                <a:solidFill>
                  <a:srgbClr val="FF0000"/>
                </a:solidFill>
                <a:latin typeface="Courier" pitchFamily="2" charset="0"/>
              </a:rPr>
              <a:t> &gt;= Q-</a:t>
            </a:r>
            <a:r>
              <a:rPr lang="da-DK" sz="1200" dirty="0" err="1">
                <a:solidFill>
                  <a:srgbClr val="FF0000"/>
                </a:solidFill>
                <a:latin typeface="Courier" pitchFamily="2" charset="0"/>
              </a:rPr>
              <a:t>threshold</a:t>
            </a:r>
            <a:endParaRPr lang="da-DK" sz="12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0385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 of </a:t>
            </a:r>
            <a:r>
              <a:rPr lang="en-US" sz="2400" dirty="0" err="1"/>
              <a:t>fastq</a:t>
            </a:r>
            <a:r>
              <a:rPr lang="en-US" sz="2400" dirty="0"/>
              <a:t> reads</a:t>
            </a:r>
          </a:p>
          <a:p>
            <a:pPr algn="ctr"/>
            <a:r>
              <a:rPr lang="en-US" dirty="0" err="1"/>
              <a:t>Phred</a:t>
            </a:r>
            <a:r>
              <a:rPr lang="en-US" dirty="0"/>
              <a:t> algorithm ex. threshold=0.01 (Q=20)</a:t>
            </a:r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BF197-E699-B94D-BDBB-BE4C6CBA2C9A}"/>
              </a:ext>
            </a:extLst>
          </p:cNvPr>
          <p:cNvSpPr txBox="1"/>
          <p:nvPr/>
        </p:nvSpPr>
        <p:spPr>
          <a:xfrm>
            <a:off x="755576" y="1785010"/>
            <a:ext cx="7768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5’</a:t>
            </a:r>
            <a:r>
              <a:rPr lang="da-DK" sz="2800" b="1" dirty="0"/>
              <a:t>----------</a:t>
            </a:r>
            <a:r>
              <a:rPr lang="da-DK" sz="2800" b="1" dirty="0">
                <a:solidFill>
                  <a:schemeClr val="accent1"/>
                </a:solidFill>
              </a:rPr>
              <a:t>---</a:t>
            </a:r>
            <a:r>
              <a:rPr lang="da-DK" sz="2800" b="1" dirty="0"/>
              <a:t>------------------</a:t>
            </a:r>
            <a:r>
              <a:rPr lang="da-DK" sz="2800" b="1" dirty="0">
                <a:solidFill>
                  <a:schemeClr val="accent1"/>
                </a:solidFill>
              </a:rPr>
              <a:t>--</a:t>
            </a:r>
            <a:r>
              <a:rPr lang="da-DK" sz="2800" b="1" dirty="0"/>
              <a:t>--</a:t>
            </a:r>
            <a:r>
              <a:rPr lang="da-DK" sz="2800" b="1" dirty="0">
                <a:solidFill>
                  <a:schemeClr val="accent1"/>
                </a:solidFill>
              </a:rPr>
              <a:t>--</a:t>
            </a:r>
            <a:r>
              <a:rPr lang="da-DK" sz="2800" b="1" dirty="0"/>
              <a:t>--</a:t>
            </a:r>
            <a:r>
              <a:rPr lang="da-DK" sz="2800" b="1" dirty="0">
                <a:solidFill>
                  <a:schemeClr val="accent1"/>
                </a:solidFill>
              </a:rPr>
              <a:t>-</a:t>
            </a:r>
            <a:r>
              <a:rPr lang="da-DK" sz="2800" dirty="0"/>
              <a:t>3</a:t>
            </a:r>
            <a:r>
              <a:rPr lang="da-DK" dirty="0"/>
              <a:t>’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53352F-92E1-3F43-9F9B-7CC89A8D6609}"/>
              </a:ext>
            </a:extLst>
          </p:cNvPr>
          <p:cNvCxnSpPr>
            <a:cxnSpLocks/>
          </p:cNvCxnSpPr>
          <p:nvPr/>
        </p:nvCxnSpPr>
        <p:spPr bwMode="auto">
          <a:xfrm>
            <a:off x="1144116" y="3055893"/>
            <a:ext cx="6624736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214B54-B7DC-5D4F-9EE8-D57C3A8D366E}"/>
              </a:ext>
            </a:extLst>
          </p:cNvPr>
          <p:cNvSpPr txBox="1"/>
          <p:nvPr/>
        </p:nvSpPr>
        <p:spPr>
          <a:xfrm>
            <a:off x="1216124" y="2495217"/>
            <a:ext cx="1649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FF0000"/>
                </a:solidFill>
              </a:rPr>
              <a:t>Ave(P) &gt; 0.01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E7FD6-7930-BF4F-A228-9BA5E0645073}"/>
              </a:ext>
            </a:extLst>
          </p:cNvPr>
          <p:cNvCxnSpPr>
            <a:cxnSpLocks/>
          </p:cNvCxnSpPr>
          <p:nvPr/>
        </p:nvCxnSpPr>
        <p:spPr bwMode="auto">
          <a:xfrm>
            <a:off x="1144116" y="4233282"/>
            <a:ext cx="5976664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64CD24-E2AB-8B43-BF0C-C497FE6DB95E}"/>
              </a:ext>
            </a:extLst>
          </p:cNvPr>
          <p:cNvCxnSpPr>
            <a:cxnSpLocks/>
          </p:cNvCxnSpPr>
          <p:nvPr/>
        </p:nvCxnSpPr>
        <p:spPr bwMode="auto">
          <a:xfrm>
            <a:off x="7840860" y="3052226"/>
            <a:ext cx="144016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EBEFAC-BFF1-4049-9FA9-A121A2CE5246}"/>
              </a:ext>
            </a:extLst>
          </p:cNvPr>
          <p:cNvCxnSpPr>
            <a:cxnSpLocks/>
          </p:cNvCxnSpPr>
          <p:nvPr/>
        </p:nvCxnSpPr>
        <p:spPr bwMode="auto">
          <a:xfrm>
            <a:off x="7192788" y="4233282"/>
            <a:ext cx="92594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3131D6-1C19-EA42-855F-050A095D4AA5}"/>
              </a:ext>
            </a:extLst>
          </p:cNvPr>
          <p:cNvCxnSpPr>
            <a:cxnSpLocks/>
          </p:cNvCxnSpPr>
          <p:nvPr/>
        </p:nvCxnSpPr>
        <p:spPr bwMode="auto">
          <a:xfrm>
            <a:off x="1144116" y="5313402"/>
            <a:ext cx="524284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0D6F9C-BF64-A444-9075-229A55013713}"/>
              </a:ext>
            </a:extLst>
          </p:cNvPr>
          <p:cNvCxnSpPr>
            <a:cxnSpLocks/>
          </p:cNvCxnSpPr>
          <p:nvPr/>
        </p:nvCxnSpPr>
        <p:spPr bwMode="auto">
          <a:xfrm>
            <a:off x="7192788" y="5313402"/>
            <a:ext cx="92594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75C330-2C0D-234E-889B-16A43DC48692}"/>
              </a:ext>
            </a:extLst>
          </p:cNvPr>
          <p:cNvSpPr txBox="1"/>
          <p:nvPr/>
        </p:nvSpPr>
        <p:spPr>
          <a:xfrm>
            <a:off x="7020272" y="2495217"/>
            <a:ext cx="1577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0070C0"/>
                </a:solidFill>
              </a:rPr>
              <a:t>Ave(P) &gt;0.01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8ECDE4-4E54-134F-9800-1000B43B320E}"/>
              </a:ext>
            </a:extLst>
          </p:cNvPr>
          <p:cNvSpPr txBox="1"/>
          <p:nvPr/>
        </p:nvSpPr>
        <p:spPr>
          <a:xfrm>
            <a:off x="1144116" y="3531640"/>
            <a:ext cx="1649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00B050"/>
                </a:solidFill>
              </a:rPr>
              <a:t>Ave(P) &lt; 0.01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D9C6E4-A9BD-1A47-8DCB-FB5862FC31C5}"/>
              </a:ext>
            </a:extLst>
          </p:cNvPr>
          <p:cNvSpPr txBox="1"/>
          <p:nvPr/>
        </p:nvSpPr>
        <p:spPr>
          <a:xfrm>
            <a:off x="7096215" y="3531640"/>
            <a:ext cx="1577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0070C0"/>
                </a:solidFill>
              </a:rPr>
              <a:t>Ave(P) &gt;0.01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232846-2D70-914E-8845-E9E89FC42A9C}"/>
              </a:ext>
            </a:extLst>
          </p:cNvPr>
          <p:cNvCxnSpPr>
            <a:cxnSpLocks/>
          </p:cNvCxnSpPr>
          <p:nvPr/>
        </p:nvCxnSpPr>
        <p:spPr bwMode="auto">
          <a:xfrm>
            <a:off x="7840860" y="2046620"/>
            <a:ext cx="0" cy="8185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28FB70-1C47-6F42-A684-38859DC618F3}"/>
              </a:ext>
            </a:extLst>
          </p:cNvPr>
          <p:cNvCxnSpPr>
            <a:cxnSpLocks/>
          </p:cNvCxnSpPr>
          <p:nvPr/>
        </p:nvCxnSpPr>
        <p:spPr bwMode="auto">
          <a:xfrm>
            <a:off x="7120780" y="1950512"/>
            <a:ext cx="0" cy="2282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ED1434-4525-AD43-B5AC-E3FF98EF4F04}"/>
              </a:ext>
            </a:extLst>
          </p:cNvPr>
          <p:cNvCxnSpPr>
            <a:cxnSpLocks/>
          </p:cNvCxnSpPr>
          <p:nvPr/>
        </p:nvCxnSpPr>
        <p:spPr bwMode="auto">
          <a:xfrm>
            <a:off x="6472708" y="1950512"/>
            <a:ext cx="0" cy="33509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CA00F5-26B9-6D4F-91B9-3C12F3CC657A}"/>
              </a:ext>
            </a:extLst>
          </p:cNvPr>
          <p:cNvCxnSpPr>
            <a:cxnSpLocks/>
          </p:cNvCxnSpPr>
          <p:nvPr/>
        </p:nvCxnSpPr>
        <p:spPr bwMode="auto">
          <a:xfrm>
            <a:off x="6546489" y="5301497"/>
            <a:ext cx="57429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2A98239-CD6B-3446-8734-B9FB2A0FAD65}"/>
              </a:ext>
            </a:extLst>
          </p:cNvPr>
          <p:cNvSpPr txBox="1"/>
          <p:nvPr/>
        </p:nvSpPr>
        <p:spPr>
          <a:xfrm>
            <a:off x="6416527" y="4560506"/>
            <a:ext cx="284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Sub-region ave(P) &gt; 0.01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18366A-F4C0-6249-BD8C-0D9AB21774E9}"/>
              </a:ext>
            </a:extLst>
          </p:cNvPr>
          <p:cNvSpPr txBox="1"/>
          <p:nvPr/>
        </p:nvSpPr>
        <p:spPr>
          <a:xfrm>
            <a:off x="7452019" y="2160439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612843-96CA-0D4B-AF5D-B2CE742F1306}"/>
              </a:ext>
            </a:extLst>
          </p:cNvPr>
          <p:cNvSpPr txBox="1"/>
          <p:nvPr/>
        </p:nvSpPr>
        <p:spPr>
          <a:xfrm>
            <a:off x="6688732" y="3581435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2)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F11A43-0352-2B46-8FA3-66919DA67A0F}"/>
              </a:ext>
            </a:extLst>
          </p:cNvPr>
          <p:cNvSpPr txBox="1"/>
          <p:nvPr/>
        </p:nvSpPr>
        <p:spPr>
          <a:xfrm>
            <a:off x="6040660" y="454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E00195-0BA8-C245-86E1-AAF51134B330}"/>
              </a:ext>
            </a:extLst>
          </p:cNvPr>
          <p:cNvSpPr/>
          <p:nvPr/>
        </p:nvSpPr>
        <p:spPr>
          <a:xfrm>
            <a:off x="5263582" y="1136938"/>
            <a:ext cx="3052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solidFill>
                  <a:schemeClr val="accent1"/>
                </a:solidFill>
              </a:rPr>
              <a:t>Nucleotides</a:t>
            </a:r>
            <a:r>
              <a:rPr lang="da-DK" dirty="0">
                <a:solidFill>
                  <a:schemeClr val="accent1"/>
                </a:solidFill>
              </a:rPr>
              <a:t> with q &gt; 0.01</a:t>
            </a:r>
          </a:p>
          <a:p>
            <a:r>
              <a:rPr lang="da-DK" dirty="0" err="1"/>
              <a:t>Nucleotides</a:t>
            </a:r>
            <a:r>
              <a:rPr lang="da-DK" dirty="0"/>
              <a:t> with q &lt; 0.01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FE6D0B-5720-4540-ABDA-B1B9570A630A}"/>
              </a:ext>
            </a:extLst>
          </p:cNvPr>
          <p:cNvSpPr txBox="1"/>
          <p:nvPr/>
        </p:nvSpPr>
        <p:spPr>
          <a:xfrm>
            <a:off x="1187624" y="4614808"/>
            <a:ext cx="1649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00B050"/>
                </a:solidFill>
              </a:rPr>
              <a:t>Ave(P) &lt; 0.01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517CFC-8497-BB4D-9B6E-E7F7EBCEEB87}"/>
              </a:ext>
            </a:extLst>
          </p:cNvPr>
          <p:cNvCxnSpPr/>
          <p:nvPr/>
        </p:nvCxnSpPr>
        <p:spPr bwMode="auto">
          <a:xfrm>
            <a:off x="6833634" y="4899060"/>
            <a:ext cx="0" cy="2703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7B9AEAB-4AB7-1448-AEAD-B406C6BE17B8}"/>
              </a:ext>
            </a:extLst>
          </p:cNvPr>
          <p:cNvCxnSpPr>
            <a:cxnSpLocks/>
          </p:cNvCxnSpPr>
          <p:nvPr/>
        </p:nvCxnSpPr>
        <p:spPr bwMode="auto">
          <a:xfrm>
            <a:off x="2915816" y="1929026"/>
            <a:ext cx="0" cy="43204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6F7D239-F2A2-3146-A3D1-48C9C9EC23DF}"/>
              </a:ext>
            </a:extLst>
          </p:cNvPr>
          <p:cNvSpPr txBox="1"/>
          <p:nvPr/>
        </p:nvSpPr>
        <p:spPr>
          <a:xfrm>
            <a:off x="3059832" y="574545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4)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CB7F35-F9C2-6441-A613-3994F0EB1DE1}"/>
              </a:ext>
            </a:extLst>
          </p:cNvPr>
          <p:cNvSpPr txBox="1"/>
          <p:nvPr/>
        </p:nvSpPr>
        <p:spPr>
          <a:xfrm>
            <a:off x="3451527" y="5745450"/>
            <a:ext cx="2776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Sub-region ave(P)&lt; 0.01</a:t>
            </a:r>
          </a:p>
          <a:p>
            <a:r>
              <a:rPr lang="da-DK" dirty="0" err="1"/>
              <a:t>Therefore</a:t>
            </a:r>
            <a:r>
              <a:rPr lang="da-DK" dirty="0"/>
              <a:t> stop </a:t>
            </a:r>
            <a:r>
              <a:rPr lang="da-DK" dirty="0" err="1"/>
              <a:t>after</a:t>
            </a:r>
            <a:r>
              <a:rPr lang="da-DK" dirty="0"/>
              <a:t> 3)</a:t>
            </a:r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2BB1DB2D-28E7-3D4D-9B82-410FE03FFE34}"/>
              </a:ext>
            </a:extLst>
          </p:cNvPr>
          <p:cNvSpPr/>
          <p:nvPr/>
        </p:nvSpPr>
        <p:spPr bwMode="auto">
          <a:xfrm rot="5400000">
            <a:off x="4474455" y="3924039"/>
            <a:ext cx="334780" cy="3452058"/>
          </a:xfrm>
          <a:prstGeom prst="rightBrace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51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Fast</a:t>
            </a:r>
            <a:r>
              <a:rPr lang="en-US" sz="2400" dirty="0" err="1"/>
              <a:t>a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uality scores = </a:t>
            </a:r>
            <a:r>
              <a:rPr lang="en-US" sz="2400" dirty="0" err="1"/>
              <a:t>fastq</a:t>
            </a:r>
            <a:endParaRPr lang="en-US" sz="2400" dirty="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07504" y="620688"/>
            <a:ext cx="9296135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1200" b="1" dirty="0">
                <a:latin typeface="Courier" pitchFamily="2" charset="0"/>
              </a:rPr>
              <a:t>@J00138:63:HCNWCBBXX:5:1101:18802:1121 1:N:0:NAGATC</a:t>
            </a:r>
          </a:p>
          <a:p>
            <a:r>
              <a:rPr lang="da-DK" sz="1200" b="1" dirty="0">
                <a:latin typeface="Courier" pitchFamily="2" charset="0"/>
              </a:rPr>
              <a:t>NGAAAAACAATCTCTCCAGTAGGTTTTTTTGCACAACGTTCATTCACTGCCATACAGGCAGCTTAGAAATGATCGCTTTTATCTTCAATACCTAA</a:t>
            </a:r>
          </a:p>
          <a:p>
            <a:r>
              <a:rPr lang="da-DK" sz="1200" b="1" dirty="0">
                <a:latin typeface="Courier" pitchFamily="2" charset="0"/>
              </a:rPr>
              <a:t>+</a:t>
            </a:r>
          </a:p>
          <a:p>
            <a:r>
              <a:rPr lang="da-DK" sz="1200" b="1" dirty="0">
                <a:latin typeface="Courier" pitchFamily="2" charset="0"/>
              </a:rPr>
              <a:t>#AAFFJJJJJJJJJJJJJJJJJJJJJJJJJJJJJJJJJJJJJ-FJJJJJJJJJJJJJJJJJJJJJJJJJJJJJJJJJFJJJJJJJJJJJJJJJJJ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07504" y="2270482"/>
            <a:ext cx="863960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a-DK" dirty="0"/>
              <a:t>Line 1 header: </a:t>
            </a:r>
            <a:r>
              <a:rPr lang="da-DK" dirty="0" err="1"/>
              <a:t>begins</a:t>
            </a:r>
            <a:r>
              <a:rPr lang="da-DK" dirty="0"/>
              <a:t> with a '@' </a:t>
            </a:r>
            <a:r>
              <a:rPr lang="da-DK" dirty="0" err="1"/>
              <a:t>character</a:t>
            </a:r>
            <a:r>
              <a:rPr lang="da-DK" dirty="0"/>
              <a:t> and is </a:t>
            </a:r>
            <a:r>
              <a:rPr lang="da-DK" dirty="0" err="1"/>
              <a:t>followed</a:t>
            </a:r>
            <a:r>
              <a:rPr lang="da-DK" dirty="0"/>
              <a:t> by a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identifier</a:t>
            </a:r>
            <a:endParaRPr lang="da-DK" dirty="0"/>
          </a:p>
          <a:p>
            <a:r>
              <a:rPr lang="da-DK" dirty="0"/>
              <a:t>Line 2 is the </a:t>
            </a:r>
            <a:r>
              <a:rPr lang="da-DK" dirty="0" err="1"/>
              <a:t>raw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letters.</a:t>
            </a:r>
          </a:p>
          <a:p>
            <a:r>
              <a:rPr lang="da-DK" dirty="0"/>
              <a:t>Line 3 </a:t>
            </a:r>
            <a:r>
              <a:rPr lang="da-DK" dirty="0" err="1"/>
              <a:t>begins</a:t>
            </a:r>
            <a:r>
              <a:rPr lang="da-DK" dirty="0"/>
              <a:t> with a '+’ (</a:t>
            </a:r>
            <a:r>
              <a:rPr lang="da-DK" i="1" dirty="0" err="1"/>
              <a:t>optionally</a:t>
            </a:r>
            <a:r>
              <a:rPr lang="da-DK" dirty="0"/>
              <a:t> </a:t>
            </a:r>
            <a:r>
              <a:rPr lang="da-DK" dirty="0" err="1"/>
              <a:t>followed</a:t>
            </a:r>
            <a:r>
              <a:rPr lang="da-DK" dirty="0"/>
              <a:t> by the same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identifier</a:t>
            </a:r>
            <a:r>
              <a:rPr lang="da-DK" dirty="0"/>
              <a:t>.</a:t>
            </a:r>
          </a:p>
          <a:p>
            <a:r>
              <a:rPr lang="da-DK" dirty="0"/>
              <a:t>Line 4 </a:t>
            </a:r>
            <a:r>
              <a:rPr lang="da-DK" dirty="0" err="1"/>
              <a:t>encodes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for the </a:t>
            </a:r>
            <a:r>
              <a:rPr lang="da-DK" dirty="0" err="1"/>
              <a:t>sequence</a:t>
            </a:r>
            <a:r>
              <a:rPr lang="da-DK" dirty="0"/>
              <a:t> in Line 2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0801B2-E900-464B-A359-91D91AB23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056049"/>
              </p:ext>
            </p:extLst>
          </p:nvPr>
        </p:nvGraphicFramePr>
        <p:xfrm>
          <a:off x="107504" y="3731375"/>
          <a:ext cx="8827288" cy="308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644">
                  <a:extLst>
                    <a:ext uri="{9D8B030D-6E8A-4147-A177-3AD203B41FA5}">
                      <a16:colId xmlns:a16="http://schemas.microsoft.com/office/drawing/2014/main" val="3504120770"/>
                    </a:ext>
                  </a:extLst>
                </a:gridCol>
                <a:gridCol w="4413644">
                  <a:extLst>
                    <a:ext uri="{9D8B030D-6E8A-4147-A177-3AD203B41FA5}">
                      <a16:colId xmlns:a16="http://schemas.microsoft.com/office/drawing/2014/main" val="1395634038"/>
                    </a:ext>
                  </a:extLst>
                </a:gridCol>
              </a:tblGrid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J001138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Unique instrument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name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22672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Run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11115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HCNWCBBXX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 err="1">
                          <a:latin typeface="Courier" pitchFamily="2" charset="0"/>
                        </a:rPr>
                        <a:t>Flowcell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18696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 err="1">
                          <a:latin typeface="Courier" pitchFamily="2" charset="0"/>
                        </a:rPr>
                        <a:t>Flowcell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lane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number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318479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 err="1">
                          <a:latin typeface="Courier" pitchFamily="2" charset="0"/>
                        </a:rPr>
                        <a:t>Tile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number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within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flowcell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lane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56092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18802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‘x’-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coordinate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within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tile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48292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1121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‘y’-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coordinate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within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tile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663811"/>
                  </a:ext>
                </a:extLst>
              </a:tr>
              <a:tr h="419651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The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member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of a pair (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paired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-end or mate pair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reads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only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82902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Y if the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read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is filtered (did not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pass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), N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otherwise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57966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0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when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none of the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control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bits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are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on,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otherwise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it is an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even</a:t>
                      </a:r>
                      <a:r>
                        <a:rPr lang="da-DK" sz="1000" b="0" i="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a-DK" sz="1000" b="0" i="0" kern="1200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number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38355"/>
                  </a:ext>
                </a:extLst>
              </a:tr>
              <a:tr h="251790"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NAGATC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i="0" dirty="0">
                          <a:latin typeface="Courier" pitchFamily="2" charset="0"/>
                        </a:rPr>
                        <a:t>Index 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sequence</a:t>
                      </a:r>
                      <a:r>
                        <a:rPr lang="da-DK" sz="1000" b="0" i="0" dirty="0">
                          <a:latin typeface="Courier" pitchFamily="2" charset="0"/>
                        </a:rPr>
                        <a:t>/</a:t>
                      </a:r>
                      <a:r>
                        <a:rPr lang="da-DK" sz="1000" b="0" i="0" dirty="0" err="1">
                          <a:latin typeface="Courier" pitchFamily="2" charset="0"/>
                        </a:rPr>
                        <a:t>barcode</a:t>
                      </a:r>
                      <a:endParaRPr lang="da-DK" sz="1000" b="0" i="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89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58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FFB37D-64F1-F34E-A0D9-EE36EB4B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477"/>
            <a:ext cx="9144000" cy="5729899"/>
          </a:xfrm>
          <a:prstGeom prst="rect">
            <a:avLst/>
          </a:prstGeom>
        </p:spPr>
      </p:pic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Q-trimming</a:t>
            </a:r>
          </a:p>
          <a:p>
            <a:pPr algn="ctr"/>
            <a:r>
              <a:rPr lang="en-US" dirty="0"/>
              <a:t>Cutoff =0.01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A8545-0914-B449-B539-54217A3C9562}"/>
              </a:ext>
            </a:extLst>
          </p:cNvPr>
          <p:cNvSpPr txBox="1"/>
          <p:nvPr/>
        </p:nvSpPr>
        <p:spPr>
          <a:xfrm>
            <a:off x="7236296" y="306896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Ave(P) of sub-region &gt; 0.01 (in </a:t>
            </a:r>
            <a:r>
              <a:rPr lang="da-DK" dirty="0" err="1">
                <a:solidFill>
                  <a:srgbClr val="00B0F0"/>
                </a:solidFill>
              </a:rPr>
              <a:t>blue</a:t>
            </a:r>
            <a:r>
              <a:rPr lang="da-DK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537432-7AE2-204B-B3E2-DE6E3FA6E948}"/>
              </a:ext>
            </a:extLst>
          </p:cNvPr>
          <p:cNvCxnSpPr/>
          <p:nvPr/>
        </p:nvCxnSpPr>
        <p:spPr bwMode="auto">
          <a:xfrm>
            <a:off x="8820472" y="4077072"/>
            <a:ext cx="0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D0D03-AC11-5B45-9C06-504722755149}"/>
              </a:ext>
            </a:extLst>
          </p:cNvPr>
          <p:cNvCxnSpPr/>
          <p:nvPr/>
        </p:nvCxnSpPr>
        <p:spPr bwMode="auto">
          <a:xfrm flipH="1" flipV="1">
            <a:off x="2771800" y="1196752"/>
            <a:ext cx="4536504" cy="18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7761C4-3573-EC4C-9C8B-449E62056B88}"/>
              </a:ext>
            </a:extLst>
          </p:cNvPr>
          <p:cNvSpPr txBox="1"/>
          <p:nvPr/>
        </p:nvSpPr>
        <p:spPr>
          <a:xfrm>
            <a:off x="6574612" y="5538718"/>
            <a:ext cx="200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Optimal </a:t>
            </a:r>
            <a:r>
              <a:rPr lang="da-DK" dirty="0" err="1"/>
              <a:t>trimming</a:t>
            </a:r>
            <a:endParaRPr lang="da-DK" dirty="0"/>
          </a:p>
          <a:p>
            <a:r>
              <a:rPr lang="da-DK" dirty="0" err="1"/>
              <a:t>boundary</a:t>
            </a:r>
            <a:endParaRPr lang="da-DK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D5CD1C-E5D6-ED40-97EA-2F6ABAD6DD3A}"/>
              </a:ext>
            </a:extLst>
          </p:cNvPr>
          <p:cNvCxnSpPr/>
          <p:nvPr/>
        </p:nvCxnSpPr>
        <p:spPr bwMode="auto">
          <a:xfrm flipV="1">
            <a:off x="8028384" y="5229200"/>
            <a:ext cx="0" cy="25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12080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Adaptor removal using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259D-2451-2748-AB4B-9D07FAA57833}"/>
              </a:ext>
            </a:extLst>
          </p:cNvPr>
          <p:cNvSpPr txBox="1"/>
          <p:nvPr/>
        </p:nvSpPr>
        <p:spPr>
          <a:xfrm>
            <a:off x="683568" y="1700808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kmer</a:t>
            </a:r>
            <a:r>
              <a:rPr lang="da-DK" dirty="0"/>
              <a:t> is a </a:t>
            </a:r>
            <a:r>
              <a:rPr lang="da-DK" dirty="0" err="1"/>
              <a:t>string</a:t>
            </a:r>
            <a:r>
              <a:rPr lang="da-DK" dirty="0"/>
              <a:t> of </a:t>
            </a:r>
            <a:r>
              <a:rPr lang="da-DK" dirty="0" err="1"/>
              <a:t>characters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k is the </a:t>
            </a:r>
            <a:r>
              <a:rPr lang="da-DK" dirty="0" err="1"/>
              <a:t>length</a:t>
            </a:r>
            <a:r>
              <a:rPr lang="da-DK" dirty="0"/>
              <a:t> of the </a:t>
            </a:r>
            <a:r>
              <a:rPr lang="da-DK" dirty="0" err="1"/>
              <a:t>kmer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CDE2E-4316-B443-9F0C-33523B93776B}"/>
              </a:ext>
            </a:extLst>
          </p:cNvPr>
          <p:cNvSpPr txBox="1"/>
          <p:nvPr/>
        </p:nvSpPr>
        <p:spPr>
          <a:xfrm>
            <a:off x="683568" y="2492896"/>
            <a:ext cx="5112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ATGCATG (</a:t>
            </a:r>
            <a:r>
              <a:rPr lang="da-DK" dirty="0" err="1">
                <a:solidFill>
                  <a:srgbClr val="FF0000"/>
                </a:solidFill>
                <a:latin typeface="Courier" pitchFamily="2" charset="0"/>
              </a:rPr>
              <a:t>length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 7bp) =&gt; 5 </a:t>
            </a:r>
            <a:r>
              <a:rPr lang="da-DK" dirty="0" err="1">
                <a:solidFill>
                  <a:srgbClr val="FF0000"/>
                </a:solidFill>
                <a:latin typeface="Courier" pitchFamily="2" charset="0"/>
              </a:rPr>
              <a:t>kmers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, k=3</a:t>
            </a:r>
          </a:p>
          <a:p>
            <a:r>
              <a:rPr lang="da-DK" dirty="0">
                <a:solidFill>
                  <a:srgbClr val="0070C0"/>
                </a:solidFill>
                <a:latin typeface="Courier" pitchFamily="2" charset="0"/>
              </a:rPr>
              <a:t>ATG</a:t>
            </a:r>
          </a:p>
          <a:p>
            <a:r>
              <a:rPr lang="da-DK" dirty="0">
                <a:latin typeface="Courier" pitchFamily="2" charset="0"/>
              </a:rPr>
              <a:t> TGC</a:t>
            </a:r>
          </a:p>
          <a:p>
            <a:r>
              <a:rPr lang="da-DK" dirty="0">
                <a:latin typeface="Courier" pitchFamily="2" charset="0"/>
              </a:rPr>
              <a:t>  GCA</a:t>
            </a:r>
          </a:p>
          <a:p>
            <a:r>
              <a:rPr lang="da-DK" dirty="0">
                <a:latin typeface="Courier" pitchFamily="2" charset="0"/>
              </a:rPr>
              <a:t>   CAT</a:t>
            </a:r>
          </a:p>
          <a:p>
            <a:r>
              <a:rPr lang="da-DK" dirty="0">
                <a:latin typeface="Courier" pitchFamily="2" charset="0"/>
              </a:rPr>
              <a:t>    </a:t>
            </a:r>
            <a:r>
              <a:rPr lang="da-DK" dirty="0">
                <a:solidFill>
                  <a:srgbClr val="0070C0"/>
                </a:solidFill>
                <a:latin typeface="Courier" pitchFamily="2" charset="0"/>
              </a:rPr>
              <a:t>ATG</a:t>
            </a:r>
          </a:p>
          <a:p>
            <a:r>
              <a:rPr lang="da-DK" dirty="0">
                <a:latin typeface="Courier" pitchFamily="2" charset="0"/>
              </a:rPr>
              <a:t>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06886-B86F-B44E-AD5E-F1ADA6947B3E}"/>
              </a:ext>
            </a:extLst>
          </p:cNvPr>
          <p:cNvSpPr txBox="1"/>
          <p:nvPr/>
        </p:nvSpPr>
        <p:spPr>
          <a:xfrm>
            <a:off x="683568" y="4725144"/>
            <a:ext cx="57606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Kmers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stored</a:t>
            </a:r>
            <a:r>
              <a:rPr lang="da-DK" dirty="0"/>
              <a:t> in 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Python</a:t>
            </a:r>
            <a:r>
              <a:rPr lang="da-DK" dirty="0"/>
              <a:t> ”</a:t>
            </a:r>
            <a:r>
              <a:rPr lang="da-DK" dirty="0" err="1"/>
              <a:t>dictionaries</a:t>
            </a:r>
            <a:r>
              <a:rPr lang="da-DK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Perl ”hash”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Very</a:t>
            </a:r>
            <a:r>
              <a:rPr lang="da-DK" dirty="0"/>
              <a:t> fast to </a:t>
            </a:r>
            <a:r>
              <a:rPr lang="da-DK" dirty="0" err="1"/>
              <a:t>lookup</a:t>
            </a:r>
            <a:r>
              <a:rPr lang="da-DK" dirty="0"/>
              <a:t> if a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is present in a </a:t>
            </a:r>
            <a:r>
              <a:rPr lang="da-DK" dirty="0" err="1"/>
              <a:t>sequence</a:t>
            </a:r>
            <a:r>
              <a:rPr lang="da-DK" dirty="0"/>
              <a:t>. Memory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problem.</a:t>
            </a:r>
          </a:p>
        </p:txBody>
      </p:sp>
    </p:spTree>
    <p:extLst>
      <p:ext uri="{BB962C8B-B14F-4D97-AF65-F5344CB8AC3E}">
        <p14:creationId xmlns:p14="http://schemas.microsoft.com/office/powerpoint/2010/main" val="374369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Adaptor removal using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D4F3D-CF3F-E24C-A495-436F15FBFD8E}"/>
              </a:ext>
            </a:extLst>
          </p:cNvPr>
          <p:cNvSpPr txBox="1"/>
          <p:nvPr/>
        </p:nvSpPr>
        <p:spPr>
          <a:xfrm>
            <a:off x="467544" y="2089571"/>
            <a:ext cx="60486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ourier" pitchFamily="2" charset="0"/>
              </a:rPr>
              <a:t>&gt;Illumina_Single_End_Apapter_1</a:t>
            </a:r>
          </a:p>
          <a:p>
            <a:r>
              <a:rPr lang="da-DK" sz="1200" dirty="0">
                <a:latin typeface="Courier" pitchFamily="2" charset="0"/>
              </a:rPr>
              <a:t>ACACTCTTTCCCTACACGACGCTGTTCCATCT</a:t>
            </a:r>
          </a:p>
          <a:p>
            <a:r>
              <a:rPr lang="da-DK" sz="1200" dirty="0">
                <a:latin typeface="Courier" pitchFamily="2" charset="0"/>
              </a:rPr>
              <a:t>&gt;Illumina_Single_End_Apapter_2</a:t>
            </a:r>
          </a:p>
          <a:p>
            <a:r>
              <a:rPr lang="da-DK" sz="1200" dirty="0">
                <a:latin typeface="Courier" pitchFamily="2" charset="0"/>
              </a:rPr>
              <a:t>CAAGCAGAAGACGGCATACGAGCTCTTCCGATCT</a:t>
            </a:r>
          </a:p>
          <a:p>
            <a:r>
              <a:rPr lang="da-DK" sz="1200" dirty="0">
                <a:latin typeface="Courier" pitchFamily="2" charset="0"/>
              </a:rPr>
              <a:t>&gt;Illumina_Single_End_PCR_Primer_1</a:t>
            </a:r>
          </a:p>
          <a:p>
            <a:r>
              <a:rPr lang="da-DK" sz="1200" dirty="0">
                <a:latin typeface="Courier" pitchFamily="2" charset="0"/>
              </a:rPr>
              <a:t>AATGATACGGCGACCACCGAGATCTACACTCTTTCCCTACACGACGCTCTTCCGATCT</a:t>
            </a:r>
          </a:p>
          <a:p>
            <a:r>
              <a:rPr lang="da-DK" sz="1200" dirty="0">
                <a:latin typeface="Courier" pitchFamily="2" charset="0"/>
              </a:rPr>
              <a:t>&gt;Illumina_Single_End_PCR_Primer_2</a:t>
            </a:r>
          </a:p>
          <a:p>
            <a:r>
              <a:rPr lang="da-DK" sz="1200" dirty="0">
                <a:latin typeface="Courier" pitchFamily="2" charset="0"/>
              </a:rPr>
              <a:t>CAAGCAGAAGACGGCATACGAGCTCTTCCGATCT</a:t>
            </a:r>
          </a:p>
          <a:p>
            <a:r>
              <a:rPr lang="da-DK" sz="1200" dirty="0">
                <a:latin typeface="Courier" pitchFamily="2" charset="0"/>
              </a:rPr>
              <a:t>&gt;</a:t>
            </a:r>
            <a:r>
              <a:rPr lang="da-DK" sz="1200" dirty="0" err="1">
                <a:latin typeface="Courier" pitchFamily="2" charset="0"/>
              </a:rPr>
              <a:t>Illumina_Single_End_Sequencing_Primer</a:t>
            </a:r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ACACTCTTTCCCTACACGACGCTCTTCCGATCT</a:t>
            </a:r>
          </a:p>
          <a:p>
            <a:r>
              <a:rPr lang="da-DK" sz="1200" dirty="0">
                <a:latin typeface="Courier" pitchFamily="2" charset="0"/>
              </a:rPr>
              <a:t>&gt;Illumina_Paired_End_Adapter_1</a:t>
            </a:r>
          </a:p>
          <a:p>
            <a:r>
              <a:rPr lang="da-DK" sz="1200" dirty="0">
                <a:latin typeface="Courier" pitchFamily="2" charset="0"/>
              </a:rPr>
              <a:t>ACACTCTTTCCCTACACGACGCTCTTCCGATCT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1A1E4-35EB-BA41-86C4-ABC2361FE106}"/>
              </a:ext>
            </a:extLst>
          </p:cNvPr>
          <p:cNvSpPr txBox="1"/>
          <p:nvPr/>
        </p:nvSpPr>
        <p:spPr>
          <a:xfrm>
            <a:off x="467544" y="1412776"/>
            <a:ext cx="655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/</a:t>
            </a:r>
            <a:r>
              <a:rPr lang="da-DK" dirty="0" err="1"/>
              <a:t>home</a:t>
            </a:r>
            <a:r>
              <a:rPr lang="da-DK" dirty="0"/>
              <a:t>/</a:t>
            </a:r>
            <a:r>
              <a:rPr lang="da-DK" dirty="0" err="1"/>
              <a:t>projects</a:t>
            </a:r>
            <a:r>
              <a:rPr lang="da-DK" dirty="0"/>
              <a:t>/co_23260/data/</a:t>
            </a:r>
            <a:r>
              <a:rPr lang="da-DK" dirty="0" err="1"/>
              <a:t>adaptors</a:t>
            </a:r>
            <a:r>
              <a:rPr lang="da-DK" dirty="0"/>
              <a:t>/</a:t>
            </a:r>
            <a:r>
              <a:rPr lang="da-DK" dirty="0" err="1"/>
              <a:t>adaptors.fa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776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Adaptor removal using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24042-06D2-9B45-AE36-F81125A2E8A5}"/>
              </a:ext>
            </a:extLst>
          </p:cNvPr>
          <p:cNvSpPr txBox="1"/>
          <p:nvPr/>
        </p:nvSpPr>
        <p:spPr>
          <a:xfrm>
            <a:off x="971600" y="1484784"/>
            <a:ext cx="712879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ourier" pitchFamily="2" charset="0"/>
              </a:rPr>
              <a:t>&gt;Illumina_Single_End_Apapter_1 (</a:t>
            </a:r>
            <a:r>
              <a:rPr lang="da-DK" dirty="0" err="1">
                <a:latin typeface="Courier" pitchFamily="2" charset="0"/>
              </a:rPr>
              <a:t>Found</a:t>
            </a:r>
            <a:r>
              <a:rPr lang="da-DK" dirty="0">
                <a:latin typeface="Courier" pitchFamily="2" charset="0"/>
              </a:rPr>
              <a:t> in </a:t>
            </a:r>
            <a:r>
              <a:rPr lang="da-DK" dirty="0" err="1">
                <a:latin typeface="Courier" pitchFamily="2" charset="0"/>
              </a:rPr>
              <a:t>adaptor</a:t>
            </a:r>
            <a:r>
              <a:rPr lang="da-DK" dirty="0">
                <a:latin typeface="Courier" pitchFamily="2" charset="0"/>
              </a:rPr>
              <a:t> file)</a:t>
            </a:r>
          </a:p>
          <a:p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ACACTCTTTCC</a:t>
            </a:r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dirty="0">
                <a:solidFill>
                  <a:srgbClr val="00B0F0"/>
                </a:solidFill>
                <a:latin typeface="Courier" pitchFamily="2" charset="0"/>
              </a:rPr>
              <a:t>CGC</a:t>
            </a:r>
            <a:r>
              <a:rPr lang="da-DK" dirty="0">
                <a:latin typeface="Courier" pitchFamily="2" charset="0"/>
              </a:rPr>
              <a:t>TGTTCCATCT</a:t>
            </a:r>
          </a:p>
          <a:p>
            <a:endParaRPr lang="da-DK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Courier" pitchFamily="2" charset="0"/>
              </a:rPr>
              <a:t>Settings</a:t>
            </a:r>
            <a:r>
              <a:rPr lang="da-DK" dirty="0">
                <a:latin typeface="Courier" pitchFamily="2" charset="0"/>
              </a:rPr>
              <a:t> in </a:t>
            </a:r>
            <a:r>
              <a:rPr lang="da-DK" dirty="0" err="1">
                <a:latin typeface="Courier" pitchFamily="2" charset="0"/>
              </a:rPr>
              <a:t>bbduk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our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thresholds</a:t>
            </a:r>
            <a:r>
              <a:rPr lang="da-DK" dirty="0">
                <a:latin typeface="Courier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k=19 (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ACACTCTTTCC</a:t>
            </a:r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dirty="0">
                <a:solidFill>
                  <a:schemeClr val="accent2"/>
                </a:solidFill>
                <a:latin typeface="Courier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Mink=11 </a:t>
            </a:r>
            <a:r>
              <a:rPr lang="da-DK" dirty="0">
                <a:solidFill>
                  <a:schemeClr val="accent2"/>
                </a:solidFill>
                <a:latin typeface="Courier" pitchFamily="2" charset="0"/>
              </a:rPr>
              <a:t>(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ACACTCTTTCC)</a:t>
            </a:r>
            <a:endParaRPr lang="da-DK" dirty="0">
              <a:latin typeface="Courier" pitchFamily="2" charset="0"/>
            </a:endParaRPr>
          </a:p>
          <a:p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ACACACTCTTTCC</a:t>
            </a:r>
            <a:r>
              <a:rPr lang="da-DK" sz="1200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sz="1200" dirty="0">
                <a:solidFill>
                  <a:srgbClr val="00B0F0"/>
                </a:solidFill>
                <a:latin typeface="Courier" pitchFamily="2" charset="0"/>
              </a:rPr>
              <a:t>CGC</a:t>
            </a:r>
            <a:r>
              <a:rPr lang="da-DK" sz="1200" dirty="0">
                <a:latin typeface="Courier" pitchFamily="2" charset="0"/>
              </a:rPr>
              <a:t>ACTTCCGATCAGTGCACCCTACCCATTTTCTTTGGATATAAAAGCTGGAATTGCGTGGCTGTAGGAGGCCGGGACATCCAAGTAGGCAGTGGGGATAT</a:t>
            </a:r>
          </a:p>
          <a:p>
            <a:r>
              <a:rPr lang="da-DK" sz="1200" dirty="0">
                <a:latin typeface="Courier" pitchFamily="2" charset="0"/>
              </a:rPr>
              <a:t>+</a:t>
            </a:r>
          </a:p>
          <a:p>
            <a:r>
              <a:rPr lang="da-DK" sz="1200" dirty="0">
                <a:latin typeface="Courier" pitchFamily="2" charset="0"/>
              </a:rPr>
              <a:t>-8FFF-FFF8FFFFFFF88FFF888F8F8FFFFF88FFFFFF8FFFFF8FFF8FF8FFF8FF88FF8F8F8-FF----FFFF---FF-FF---------F-FFF-F-F------------F---------------------F-F-----</a:t>
            </a:r>
          </a:p>
          <a:p>
            <a:r>
              <a:rPr lang="da-DK" sz="1200" dirty="0">
                <a:latin typeface="Courier" pitchFamily="2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944729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Adaptor removal using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24042-06D2-9B45-AE36-F81125A2E8A5}"/>
              </a:ext>
            </a:extLst>
          </p:cNvPr>
          <p:cNvSpPr txBox="1"/>
          <p:nvPr/>
        </p:nvSpPr>
        <p:spPr>
          <a:xfrm>
            <a:off x="467544" y="1268760"/>
            <a:ext cx="723846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latin typeface="Courier" pitchFamily="2" charset="0"/>
              </a:rPr>
              <a:t>Our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setting</a:t>
            </a:r>
            <a:r>
              <a:rPr lang="da-DK" dirty="0">
                <a:latin typeface="Courier" pitchFamily="2" charset="0"/>
              </a:rPr>
              <a:t> in </a:t>
            </a:r>
            <a:r>
              <a:rPr lang="da-DK" dirty="0" err="1">
                <a:latin typeface="Courier" pitchFamily="2" charset="0"/>
              </a:rPr>
              <a:t>bbduk</a:t>
            </a:r>
            <a:endParaRPr lang="da-DK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k=19 (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ACACTCTTTCC</a:t>
            </a:r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dirty="0">
                <a:solidFill>
                  <a:schemeClr val="accent2"/>
                </a:solidFill>
                <a:latin typeface="Courier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Mink=11 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(ACACTCTTTCC) – </a:t>
            </a:r>
            <a:r>
              <a:rPr lang="da-DK" dirty="0" err="1">
                <a:latin typeface="Courier" pitchFamily="2" charset="0"/>
              </a:rPr>
              <a:t>allow</a:t>
            </a:r>
            <a:r>
              <a:rPr lang="da-DK" dirty="0">
                <a:latin typeface="Courier" pitchFamily="2" charset="0"/>
              </a:rPr>
              <a:t> for </a:t>
            </a:r>
            <a:r>
              <a:rPr lang="da-DK" dirty="0" err="1">
                <a:latin typeface="Courier" pitchFamily="2" charset="0"/>
              </a:rPr>
              <a:t>shorter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kmers</a:t>
            </a:r>
            <a:r>
              <a:rPr lang="da-DK" dirty="0">
                <a:latin typeface="Courier" pitchFamily="2" charset="0"/>
              </a:rPr>
              <a:t> in </a:t>
            </a:r>
            <a:r>
              <a:rPr lang="da-DK" dirty="0" err="1">
                <a:latin typeface="Courier" pitchFamily="2" charset="0"/>
              </a:rPr>
              <a:t>ends</a:t>
            </a:r>
            <a:endParaRPr lang="da-DK" dirty="0">
              <a:latin typeface="Courier" pitchFamily="2" charset="0"/>
            </a:endParaRPr>
          </a:p>
          <a:p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ACACACTCTTTCC</a:t>
            </a:r>
            <a:r>
              <a:rPr lang="da-DK" sz="1200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sz="1200" dirty="0">
                <a:latin typeface="Courier" pitchFamily="2" charset="0"/>
              </a:rPr>
              <a:t>ACTTCCGATCAGTGCACCCTACCCATTTTCTTTGGATATAAAAGCTGGAATTGCGTGGCTGTAGGAGGCCGGGACATCCAAGTAGGCAGTGGGGATA</a:t>
            </a:r>
          </a:p>
          <a:p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ACACACTCTTTCC</a:t>
            </a:r>
            <a:r>
              <a:rPr lang="da-DK" sz="1200" dirty="0">
                <a:solidFill>
                  <a:schemeClr val="accent2"/>
                </a:solidFill>
                <a:latin typeface="Courier" pitchFamily="2" charset="0"/>
              </a:rPr>
              <a:t>C</a:t>
            </a:r>
            <a:r>
              <a:rPr lang="da-DK" sz="1200" dirty="0">
                <a:latin typeface="Courier" pitchFamily="2" charset="0"/>
              </a:rPr>
              <a:t>ACTTCCGATCAGTGCACCCTACCCATTTTCTTTGGATATAAAAGCTGGAATTGCGTGGCTGTAGGAGGCCGGGACATCCAAGTAGGCAGTGGGGATAT</a:t>
            </a:r>
          </a:p>
          <a:p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CGGCGACCACCGAGATCTACACGTACTGACTTCCGATCAGTGCACCCTACCCATTTTCTTTGGATATAAAAGCTGGAATTGCGTGGCTGTAGGAGGCCGGGACATCCAAGTAGGCAGTGGGGATAT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ACACACTCTTTCC</a:t>
            </a:r>
            <a:r>
              <a:rPr lang="da-DK" sz="1200" dirty="0">
                <a:solidFill>
                  <a:schemeClr val="accent2"/>
                </a:solidFill>
                <a:latin typeface="Courier" pitchFamily="2" charset="0"/>
              </a:rPr>
              <a:t>C</a:t>
            </a:r>
            <a:endParaRPr lang="da-DK" sz="1200" dirty="0">
              <a:latin typeface="Courier" pitchFamily="2" charset="0"/>
            </a:endParaRPr>
          </a:p>
          <a:p>
            <a:endParaRPr lang="da-DK" sz="1200" dirty="0">
              <a:latin typeface="Courier" pitchFamily="2" charset="0"/>
            </a:endParaRPr>
          </a:p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ACACACT</a:t>
            </a:r>
            <a:r>
              <a:rPr lang="da-DK" sz="1200" dirty="0">
                <a:latin typeface="Courier" pitchFamily="2" charset="0"/>
              </a:rPr>
              <a:t>C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TTTCC</a:t>
            </a:r>
            <a:r>
              <a:rPr lang="da-DK" sz="1200" dirty="0">
                <a:solidFill>
                  <a:srgbClr val="00B050"/>
                </a:solidFill>
                <a:latin typeface="Courier" pitchFamily="2" charset="0"/>
              </a:rPr>
              <a:t>CTACACGA</a:t>
            </a:r>
            <a:r>
              <a:rPr lang="da-DK" sz="1200" dirty="0">
                <a:latin typeface="Courier" pitchFamily="2" charset="0"/>
              </a:rPr>
              <a:t>ACTTCCGATCAGTGCACCCTACCCATTTTCTTTGGATATAAAAGCTGGAATTGCGTGGCTGTAGGAGGCCGGGACATCCAAGTAGGCAGTGGGGATA</a:t>
            </a:r>
          </a:p>
          <a:p>
            <a:endParaRPr lang="da-DK" sz="1200" dirty="0">
              <a:latin typeface="Couri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3EC93-3E8E-EB42-87A6-1F8A500A6C05}"/>
              </a:ext>
            </a:extLst>
          </p:cNvPr>
          <p:cNvSpPr txBox="1"/>
          <p:nvPr/>
        </p:nvSpPr>
        <p:spPr>
          <a:xfrm>
            <a:off x="7706012" y="2946430"/>
            <a:ext cx="118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Trimmed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A4C3C-4687-6641-BEC9-01930CA8F713}"/>
              </a:ext>
            </a:extLst>
          </p:cNvPr>
          <p:cNvSpPr txBox="1"/>
          <p:nvPr/>
        </p:nvSpPr>
        <p:spPr>
          <a:xfrm>
            <a:off x="7706012" y="3789040"/>
            <a:ext cx="118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 </a:t>
            </a:r>
            <a:r>
              <a:rPr lang="da-DK" dirty="0" err="1"/>
              <a:t>trimmed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A2C86-C164-764F-94F9-D2F17A84E973}"/>
              </a:ext>
            </a:extLst>
          </p:cNvPr>
          <p:cNvSpPr txBox="1"/>
          <p:nvPr/>
        </p:nvSpPr>
        <p:spPr>
          <a:xfrm>
            <a:off x="7706012" y="4941168"/>
            <a:ext cx="118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Trimmed</a:t>
            </a:r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B0F91-62B8-FA41-AE51-FAFF947D7F17}"/>
              </a:ext>
            </a:extLst>
          </p:cNvPr>
          <p:cNvSpPr txBox="1"/>
          <p:nvPr/>
        </p:nvSpPr>
        <p:spPr>
          <a:xfrm>
            <a:off x="7706012" y="5661248"/>
            <a:ext cx="118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 </a:t>
            </a:r>
            <a:r>
              <a:rPr lang="da-DK" dirty="0" err="1"/>
              <a:t>trimmed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501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Adaptor removal using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259D-2451-2748-AB4B-9D07FAA57833}"/>
              </a:ext>
            </a:extLst>
          </p:cNvPr>
          <p:cNvSpPr txBox="1"/>
          <p:nvPr/>
        </p:nvSpPr>
        <p:spPr>
          <a:xfrm>
            <a:off x="683568" y="1700808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Hamming</a:t>
            </a:r>
            <a:r>
              <a:rPr lang="da-DK" dirty="0"/>
              <a:t> distance (</a:t>
            </a:r>
            <a:r>
              <a:rPr lang="da-DK" dirty="0" err="1"/>
              <a:t>hdist</a:t>
            </a:r>
            <a:r>
              <a:rPr lang="da-DK" dirty="0"/>
              <a:t>) is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edits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2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identical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CDE2E-4316-B443-9F0C-33523B93776B}"/>
              </a:ext>
            </a:extLst>
          </p:cNvPr>
          <p:cNvSpPr txBox="1"/>
          <p:nvPr/>
        </p:nvSpPr>
        <p:spPr>
          <a:xfrm>
            <a:off x="683568" y="2492896"/>
            <a:ext cx="511256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Courier" pitchFamily="2" charset="0"/>
              </a:rPr>
              <a:t>Sequence</a:t>
            </a:r>
            <a:r>
              <a:rPr lang="da-DK" dirty="0">
                <a:latin typeface="Courier" pitchFamily="2" charset="0"/>
              </a:rPr>
              <a:t> (k=3, </a:t>
            </a:r>
            <a:r>
              <a:rPr lang="da-DK" dirty="0" err="1">
                <a:latin typeface="Courier" pitchFamily="2" charset="0"/>
              </a:rPr>
              <a:t>hdist</a:t>
            </a:r>
            <a:r>
              <a:rPr lang="da-DK" dirty="0">
                <a:latin typeface="Courier" pitchFamily="2" charset="0"/>
              </a:rPr>
              <a:t>=0): ATGC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Courier" pitchFamily="2" charset="0"/>
              </a:rPr>
              <a:t>Kmers</a:t>
            </a:r>
            <a:r>
              <a:rPr lang="da-DK" dirty="0">
                <a:latin typeface="Courier" pitchFamily="2" charset="0"/>
              </a:rPr>
              <a:t>: ATG TGC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Courier" pitchFamily="2" charset="0"/>
              </a:rPr>
              <a:t>Hdist</a:t>
            </a:r>
            <a:r>
              <a:rPr lang="da-DK" dirty="0">
                <a:latin typeface="Courier" pitchFamily="2" charset="0"/>
              </a:rPr>
              <a:t>=1 (</a:t>
            </a:r>
            <a:r>
              <a:rPr lang="da-DK" dirty="0" err="1">
                <a:latin typeface="Courier" pitchFamily="2" charset="0"/>
              </a:rPr>
              <a:t>expanding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kmer</a:t>
            </a:r>
            <a:r>
              <a:rPr lang="da-DK" dirty="0">
                <a:latin typeface="Courier" pitchFamily="2" charset="0"/>
              </a:rPr>
              <a:t>=ATG)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</a:t>
            </a:r>
            <a:r>
              <a:rPr lang="da-DK" dirty="0">
                <a:latin typeface="Courier" pitchFamily="2" charset="0"/>
              </a:rPr>
              <a:t>TG 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T</a:t>
            </a:r>
            <a:r>
              <a:rPr lang="da-DK" dirty="0">
                <a:latin typeface="Courier" pitchFamily="2" charset="0"/>
              </a:rPr>
              <a:t>TG 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C</a:t>
            </a:r>
            <a:r>
              <a:rPr lang="da-DK" dirty="0">
                <a:latin typeface="Courier" pitchFamily="2" charset="0"/>
              </a:rPr>
              <a:t>TG 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G</a:t>
            </a:r>
            <a:r>
              <a:rPr lang="da-DK" dirty="0">
                <a:latin typeface="Courier" pitchFamily="2" charset="0"/>
              </a:rPr>
              <a:t>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A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T</a:t>
            </a:r>
            <a:r>
              <a:rPr lang="da-DK" dirty="0">
                <a:latin typeface="Courier" pitchFamily="2" charset="0"/>
              </a:rPr>
              <a:t>G A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</a:t>
            </a:r>
            <a:r>
              <a:rPr lang="da-DK" dirty="0">
                <a:latin typeface="Courier" pitchFamily="2" charset="0"/>
              </a:rPr>
              <a:t>G A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C</a:t>
            </a:r>
            <a:r>
              <a:rPr lang="da-DK" dirty="0">
                <a:latin typeface="Courier" pitchFamily="2" charset="0"/>
              </a:rPr>
              <a:t>G A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G</a:t>
            </a:r>
            <a:r>
              <a:rPr lang="da-DK" dirty="0">
                <a:latin typeface="Courier" pitchFamily="2" charset="0"/>
              </a:rPr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ourier" pitchFamily="2" charset="0"/>
              </a:rPr>
              <a:t>AT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G</a:t>
            </a:r>
            <a:r>
              <a:rPr lang="da-DK" dirty="0">
                <a:latin typeface="Courier" pitchFamily="2" charset="0"/>
              </a:rPr>
              <a:t> AT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</a:t>
            </a:r>
            <a:r>
              <a:rPr lang="da-DK" dirty="0">
                <a:latin typeface="Courier" pitchFamily="2" charset="0"/>
              </a:rPr>
              <a:t> AT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C</a:t>
            </a:r>
            <a:r>
              <a:rPr lang="da-DK" dirty="0">
                <a:latin typeface="Courier" pitchFamily="2" charset="0"/>
              </a:rPr>
              <a:t> AT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G</a:t>
            </a: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 err="1">
                <a:latin typeface="Courier" pitchFamily="2" charset="0"/>
              </a:rPr>
              <a:t>Number</a:t>
            </a:r>
            <a:r>
              <a:rPr lang="da-DK" dirty="0">
                <a:latin typeface="Courier" pitchFamily="2" charset="0"/>
              </a:rPr>
              <a:t> of </a:t>
            </a:r>
            <a:r>
              <a:rPr lang="da-DK" dirty="0" err="1">
                <a:latin typeface="Courier" pitchFamily="2" charset="0"/>
              </a:rPr>
              <a:t>kmers</a:t>
            </a:r>
            <a:r>
              <a:rPr lang="da-DK" dirty="0">
                <a:latin typeface="Courier" pitchFamily="2" charset="0"/>
              </a:rPr>
              <a:t>: 4k</a:t>
            </a:r>
            <a:r>
              <a:rPr lang="da-DK" baseline="30000" dirty="0">
                <a:latin typeface="Courier" pitchFamily="2" charset="0"/>
              </a:rPr>
              <a:t>hdist</a:t>
            </a:r>
          </a:p>
          <a:p>
            <a:r>
              <a:rPr lang="da-DK" dirty="0" err="1">
                <a:latin typeface="Courier" pitchFamily="2" charset="0"/>
              </a:rPr>
              <a:t>hdist</a:t>
            </a:r>
            <a:r>
              <a:rPr lang="da-DK" dirty="0">
                <a:latin typeface="Courier" pitchFamily="2" charset="0"/>
              </a:rPr>
              <a:t> &gt; 0 =&gt; more </a:t>
            </a:r>
            <a:r>
              <a:rPr lang="da-DK" dirty="0" err="1">
                <a:latin typeface="Courier" pitchFamily="2" charset="0"/>
              </a:rPr>
              <a:t>memory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requirements</a:t>
            </a:r>
            <a:r>
              <a:rPr lang="da-DK" dirty="0">
                <a:latin typeface="Courier" pitchFamily="2" charset="0"/>
              </a:rPr>
              <a:t> to store all new </a:t>
            </a:r>
            <a:r>
              <a:rPr lang="da-DK" dirty="0" err="1">
                <a:latin typeface="Courier" pitchFamily="2" charset="0"/>
              </a:rPr>
              <a:t>kmers</a:t>
            </a:r>
            <a:endParaRPr lang="da-DK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9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1403648" y="260648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K-trimming</a:t>
            </a:r>
          </a:p>
          <a:p>
            <a:pPr algn="ctr"/>
            <a:r>
              <a:rPr lang="en-US" dirty="0"/>
              <a:t>Identifying short adaptors by 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259D-2451-2748-AB4B-9D07FAA57833}"/>
              </a:ext>
            </a:extLst>
          </p:cNvPr>
          <p:cNvSpPr txBox="1"/>
          <p:nvPr/>
        </p:nvSpPr>
        <p:spPr>
          <a:xfrm>
            <a:off x="521366" y="162880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identify</a:t>
            </a:r>
            <a:r>
              <a:rPr lang="da-DK" dirty="0"/>
              <a:t> short terminal </a:t>
            </a:r>
            <a:r>
              <a:rPr lang="da-DK" dirty="0" err="1"/>
              <a:t>adaptors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shorter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(with </a:t>
            </a:r>
            <a:r>
              <a:rPr lang="da-DK" dirty="0" err="1"/>
              <a:t>hamming</a:t>
            </a:r>
            <a:r>
              <a:rPr lang="da-DK" dirty="0"/>
              <a:t> distance=0)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insert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 is </a:t>
            </a:r>
            <a:r>
              <a:rPr lang="da-DK" dirty="0" err="1"/>
              <a:t>shorter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length</a:t>
            </a:r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59094-92AA-DC40-B230-3505605DE8D8}"/>
              </a:ext>
            </a:extLst>
          </p:cNvPr>
          <p:cNvSpPr txBox="1"/>
          <p:nvPr/>
        </p:nvSpPr>
        <p:spPr>
          <a:xfrm>
            <a:off x="554530" y="2852936"/>
            <a:ext cx="7185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ourier" pitchFamily="2" charset="0"/>
              </a:rPr>
              <a:t>@A00197:28:H5N3GDMXX:1:1220:19614:6872 1:N:0:GAGATTCC+GTACTGAC</a:t>
            </a:r>
          </a:p>
          <a:p>
            <a:r>
              <a:rPr lang="da-DK" sz="1200" dirty="0">
                <a:latin typeface="Courier" pitchFamily="2" charset="0"/>
              </a:rPr>
              <a:t>CGGCGACCACCGAGATCTACACGTACTGACTTCCGATCAGTGCACCCTACCCATTTTCTTTGGATATAAAAGCTGGAATTGCGTGGCTGTAGGAGGCCGGGACATCCAAGTAGGCAGTGGGGATATACAC</a:t>
            </a:r>
            <a:r>
              <a:rPr lang="da-DK" sz="1200" dirty="0">
                <a:solidFill>
                  <a:schemeClr val="accent1"/>
                </a:solidFill>
                <a:latin typeface="Courier" pitchFamily="2" charset="0"/>
              </a:rPr>
              <a:t>ACTCTTTCC</a:t>
            </a:r>
            <a:r>
              <a:rPr lang="da-DK" sz="1200" dirty="0">
                <a:solidFill>
                  <a:schemeClr val="accent2"/>
                </a:solidFill>
                <a:latin typeface="Courier" pitchFamily="2" charset="0"/>
              </a:rPr>
              <a:t>C</a:t>
            </a:r>
            <a:endParaRPr lang="da-DK" sz="1200" dirty="0">
              <a:latin typeface="Courier" pitchFamily="2" charset="0"/>
            </a:endParaRPr>
          </a:p>
          <a:p>
            <a:endParaRPr lang="da-DK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1FA8F5-9A82-9741-A128-CD228A218173}"/>
              </a:ext>
            </a:extLst>
          </p:cNvPr>
          <p:cNvSpPr/>
          <p:nvPr/>
        </p:nvSpPr>
        <p:spPr bwMode="auto">
          <a:xfrm rot="5400000">
            <a:off x="5976156" y="3248980"/>
            <a:ext cx="216024" cy="1008112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F616A-46E7-9143-97C7-7E6D6B064C61}"/>
              </a:ext>
            </a:extLst>
          </p:cNvPr>
          <p:cNvSpPr txBox="1"/>
          <p:nvPr/>
        </p:nvSpPr>
        <p:spPr>
          <a:xfrm>
            <a:off x="5724128" y="400506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10bp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E5B90C-A0D2-5445-BC9C-F8553ACCAE3C}"/>
              </a:ext>
            </a:extLst>
          </p:cNvPr>
          <p:cNvCxnSpPr>
            <a:cxnSpLocks/>
          </p:cNvCxnSpPr>
          <p:nvPr/>
        </p:nvCxnSpPr>
        <p:spPr bwMode="auto">
          <a:xfrm>
            <a:off x="5612220" y="4869160"/>
            <a:ext cx="133604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7873CF-0E4F-4745-9565-50144F134FC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5716" y="5301208"/>
            <a:ext cx="140805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442078-EDB9-6349-81B1-402811A181EF}"/>
              </a:ext>
            </a:extLst>
          </p:cNvPr>
          <p:cNvCxnSpPr/>
          <p:nvPr/>
        </p:nvCxnSpPr>
        <p:spPr bwMode="auto">
          <a:xfrm>
            <a:off x="2483768" y="4869160"/>
            <a:ext cx="312845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C8544-0E8D-8849-BCA6-9EE81E28B4DD}"/>
              </a:ext>
            </a:extLst>
          </p:cNvPr>
          <p:cNvCxnSpPr/>
          <p:nvPr/>
        </p:nvCxnSpPr>
        <p:spPr bwMode="auto">
          <a:xfrm>
            <a:off x="2483768" y="5301208"/>
            <a:ext cx="312845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9D477A-0478-AE41-A037-16DB415943C9}"/>
              </a:ext>
            </a:extLst>
          </p:cNvPr>
          <p:cNvSpPr txBox="1"/>
          <p:nvPr/>
        </p:nvSpPr>
        <p:spPr>
          <a:xfrm>
            <a:off x="2902767" y="4343618"/>
            <a:ext cx="2101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Aligned</a:t>
            </a:r>
            <a:r>
              <a:rPr lang="da-DK" dirty="0"/>
              <a:t> by overlap</a:t>
            </a:r>
          </a:p>
        </p:txBody>
      </p:sp>
    </p:spTree>
    <p:extLst>
      <p:ext uri="{BB962C8B-B14F-4D97-AF65-F5344CB8AC3E}">
        <p14:creationId xmlns:p14="http://schemas.microsoft.com/office/powerpoint/2010/main" val="270645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1527582" y="115237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After trimming with </a:t>
            </a:r>
            <a:r>
              <a:rPr lang="en-US" sz="2400" dirty="0" err="1"/>
              <a:t>bbduk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476F9-2B2C-9E42-A3E8-B582A161FE78}"/>
              </a:ext>
            </a:extLst>
          </p:cNvPr>
          <p:cNvSpPr txBox="1"/>
          <p:nvPr/>
        </p:nvSpPr>
        <p:spPr>
          <a:xfrm>
            <a:off x="1331640" y="764704"/>
            <a:ext cx="53238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FF0000"/>
                </a:solidFill>
              </a:rPr>
              <a:t>File.R1.trim.fq.gz </a:t>
            </a:r>
            <a:r>
              <a:rPr lang="da-DK" dirty="0"/>
              <a:t>&amp; </a:t>
            </a:r>
            <a:r>
              <a:rPr lang="da-DK" dirty="0">
                <a:solidFill>
                  <a:srgbClr val="0070C0"/>
                </a:solidFill>
              </a:rPr>
              <a:t>File.R2.trim.fq.gz </a:t>
            </a:r>
            <a:r>
              <a:rPr lang="da-DK" dirty="0"/>
              <a:t>(in </a:t>
            </a:r>
            <a:r>
              <a:rPr lang="da-DK" dirty="0" err="1"/>
              <a:t>sync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File.R1.singletons.fq.gz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File.R1.discarded.fq.gz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F54018-8E01-D44D-BA21-9C6C7708FF01}"/>
              </a:ext>
            </a:extLst>
          </p:cNvPr>
          <p:cNvGrpSpPr/>
          <p:nvPr/>
        </p:nvGrpSpPr>
        <p:grpSpPr>
          <a:xfrm>
            <a:off x="1486546" y="2033678"/>
            <a:ext cx="3761744" cy="3207721"/>
            <a:chOff x="162184" y="2681750"/>
            <a:chExt cx="3761744" cy="32077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567D8A-92A2-0145-ADC7-D9FDB738E6A8}"/>
                </a:ext>
              </a:extLst>
            </p:cNvPr>
            <p:cNvSpPr/>
            <p:nvPr/>
          </p:nvSpPr>
          <p:spPr bwMode="auto">
            <a:xfrm>
              <a:off x="162184" y="2681750"/>
              <a:ext cx="3761744" cy="312351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4CC0F-F83A-BD41-BB93-E8BFC5584D46}"/>
                </a:ext>
              </a:extLst>
            </p:cNvPr>
            <p:cNvSpPr txBox="1"/>
            <p:nvPr/>
          </p:nvSpPr>
          <p:spPr>
            <a:xfrm>
              <a:off x="162185" y="2780928"/>
              <a:ext cx="3635053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800" dirty="0">
                  <a:latin typeface="Courier" pitchFamily="2" charset="0"/>
                </a:rPr>
                <a:t>@A00197:28:H5N3GDMXX:1:1101:2971:1000 1:N:0:GAGATTCC+GTACTGAC</a:t>
              </a:r>
            </a:p>
            <a:p>
              <a:r>
                <a:rPr lang="da-DK" sz="800" dirty="0">
                  <a:latin typeface="Courier" pitchFamily="2" charset="0"/>
                </a:rPr>
                <a:t>CTTTTTTTTACGCCAAGTAATGGGGATGCACGATGCAAAGCATGTATTTTTTGATTCCTATTAGTTTAGTGTTATTTGTATTGGGTATTTTTGCCATTTATTACGCCATCAAATCACGCCAATTTGACGATTTGGACAATGAATCCCAGC</a:t>
              </a:r>
            </a:p>
            <a:p>
              <a:r>
                <a:rPr lang="da-DK" sz="800" dirty="0">
                  <a:latin typeface="Courier" pitchFamily="2" charset="0"/>
                </a:rPr>
                <a:t>+</a:t>
              </a:r>
            </a:p>
            <a:p>
              <a:r>
                <a:rPr lang="da-DK" sz="800" dirty="0">
                  <a:latin typeface="Courier" pitchFamily="2" charset="0"/>
                </a:rPr>
                <a:t>FFFFFFFFFFFFFFFFFFF8FFFFFFFFFFFFFFFFFFFFFFFFFFFFFFFFFFFFFFFFFFFFFFFFFFFFFF-FFFFFFFFFFFFFFFFFFFFFFFFFFFFF-FFFFFFF-FFFFFFFFFFFFFFF8FFFFFFFFFFFFFFFFFFFFF</a:t>
              </a:r>
            </a:p>
            <a:p>
              <a:r>
                <a:rPr lang="da-DK" sz="800" dirty="0">
                  <a:latin typeface="Courier" pitchFamily="2" charset="0"/>
                </a:rPr>
                <a:t>@A00197:28:H5N3GDMXX:1:1101:5484:1000 1:N:0:GAGATTCC+GTACTGAC</a:t>
              </a:r>
            </a:p>
            <a:p>
              <a:r>
                <a:rPr lang="da-DK" sz="800" dirty="0">
                  <a:latin typeface="Courier" pitchFamily="2" charset="0"/>
                </a:rPr>
                <a:t>TCCCCGGCCACGTCGCGCCGCGCTTTCTTTTCCGCATGGCCCAGTCGGAAAACCTGCTGCCGTTCGTGCTCGGTGTCCATCGCGCGCCGCTGGCTCTGCCGGCGCTGCGCGCGGCGGGCGGAACGTGGAGCATTCTCGACGAGGCCGAAA</a:t>
              </a:r>
            </a:p>
            <a:p>
              <a:r>
                <a:rPr lang="da-DK" sz="800" dirty="0">
                  <a:latin typeface="Courier" pitchFamily="2" charset="0"/>
                </a:rPr>
                <a:t>+</a:t>
              </a:r>
            </a:p>
            <a:p>
              <a:r>
                <a:rPr lang="da-DK" sz="800" dirty="0">
                  <a:latin typeface="Courier" pitchFamily="2" charset="0"/>
                </a:rPr>
                <a:t>FFFFFFFFFFFFFFFFFFFFFFFFFFFFFFFFFFFFFFFFFFFFFFFFFFF8FFFFFFFFFFFFFFFFFFFFFFFFFFFFFFFFFFFFFFFFFFFFFFFFFF-FF-FFFFFFFFFFFFFFFF-FFFFFFFFFFF-FFFFFFFFFFFFFFF</a:t>
              </a:r>
            </a:p>
            <a:p>
              <a:endParaRPr lang="da-DK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1264F1-E08D-5443-BB04-3A1C79DFB9CF}"/>
              </a:ext>
            </a:extLst>
          </p:cNvPr>
          <p:cNvGrpSpPr/>
          <p:nvPr/>
        </p:nvGrpSpPr>
        <p:grpSpPr>
          <a:xfrm>
            <a:off x="4456202" y="2420888"/>
            <a:ext cx="3788206" cy="3240360"/>
            <a:chOff x="4139953" y="2361079"/>
            <a:chExt cx="3788206" cy="32403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E358E1-6DC4-FA42-B2ED-9CC8F0681C11}"/>
                </a:ext>
              </a:extLst>
            </p:cNvPr>
            <p:cNvSpPr/>
            <p:nvPr/>
          </p:nvSpPr>
          <p:spPr bwMode="auto">
            <a:xfrm>
              <a:off x="4139953" y="2361079"/>
              <a:ext cx="3672408" cy="308414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6E6E27-B5FA-C144-BC9F-28C8C18379F4}"/>
                </a:ext>
              </a:extLst>
            </p:cNvPr>
            <p:cNvSpPr txBox="1"/>
            <p:nvPr/>
          </p:nvSpPr>
          <p:spPr>
            <a:xfrm>
              <a:off x="4145682" y="2492896"/>
              <a:ext cx="3782477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800" dirty="0">
                  <a:latin typeface="Courier" pitchFamily="2" charset="0"/>
                </a:rPr>
                <a:t>@A00197:28:H5N3GDMXX:1:1101:2971:1000 2:N:0:GAGATTCC+GTACTGAC</a:t>
              </a:r>
            </a:p>
            <a:p>
              <a:r>
                <a:rPr lang="da-DK" sz="800" dirty="0">
                  <a:latin typeface="Courier" pitchFamily="2" charset="0"/>
                </a:rPr>
                <a:t>GGGCTGAGAAGATGAAGACTTGGCGGGATGTTGCCCCAATTGTTCGCGGCGAAATTGTCTGTCATCCAAAATGACCCGCTGGGATTCATTGTCCAAATCGTCAAATTGGCGTGATTTGATGGCGTAATAAATGGCAAAAATACCCAATAC</a:t>
              </a:r>
            </a:p>
            <a:p>
              <a:r>
                <a:rPr lang="da-DK" sz="800" dirty="0">
                  <a:latin typeface="Courier" pitchFamily="2" charset="0"/>
                </a:rPr>
                <a:t>+</a:t>
              </a:r>
            </a:p>
            <a:p>
              <a:r>
                <a:rPr lang="da-DK" sz="800" dirty="0">
                  <a:latin typeface="Courier" pitchFamily="2" charset="0"/>
                </a:rPr>
                <a:t>FFFFFFFFFFFFFFFFFFFFFFFFFFFFFFFFFFFFFFFFFFFFFFFFFFFFFFFFFFFFFFFFFFFFFF-FFFFFFFFFFFFFFFFFFFFFFFFFFFFFFFFFFFFF-FFFFFFFFFFFFFFFFFFF8FFFFFFFFFFFFFFFFFFFFF</a:t>
              </a:r>
            </a:p>
            <a:p>
              <a:r>
                <a:rPr lang="da-DK" sz="800" dirty="0">
                  <a:latin typeface="Courier" pitchFamily="2" charset="0"/>
                </a:rPr>
                <a:t>@A00197:28:H5N3GDMXX:1:1101:5484:1000 2:N:0:GAGATTCC+GTACTGAC</a:t>
              </a:r>
            </a:p>
            <a:p>
              <a:r>
                <a:rPr lang="da-DK" sz="800" dirty="0">
                  <a:latin typeface="Courier" pitchFamily="2" charset="0"/>
                </a:rPr>
                <a:t>GTTGATCGCGGCGAACCGCCGTGCGGTCTGGGTAAAGCCCTGCCTGCGGATTTCGGCCTCGTCGAGAATGCTCCACGTTCCGCCCGCCGCGCGCAGCGCCGGCAGAGCCAGCGGCGCGCGATGGACACCGAGCACGAACGGCAGCAGGTT</a:t>
              </a:r>
            </a:p>
            <a:p>
              <a:r>
                <a:rPr lang="da-DK" sz="800" dirty="0">
                  <a:latin typeface="Courier" pitchFamily="2" charset="0"/>
                </a:rPr>
                <a:t>+</a:t>
              </a:r>
            </a:p>
            <a:p>
              <a:r>
                <a:rPr lang="da-DK" sz="800" dirty="0">
                  <a:latin typeface="Courier" pitchFamily="2" charset="0"/>
                </a:rPr>
                <a:t>FFFFFFFFFFFFFFFFFFFFFFFFFFFFFFFFFFFFFFFFFFFFFFFFFF8FFFFFFFFFFFFFFFFFFFFFFFFFFFFFFFFFFFFFFFFFFFFFFFFFFFFFFFFFF-FFFFFFFFFFFFFF-F-FFFFFFFFFFFFFFFF-F-FF--</a:t>
              </a:r>
            </a:p>
            <a:p>
              <a:endParaRPr lang="da-DK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B9C8B8D-4775-DE4F-99EC-9E1EB0ED5E52}"/>
              </a:ext>
            </a:extLst>
          </p:cNvPr>
          <p:cNvSpPr txBox="1"/>
          <p:nvPr/>
        </p:nvSpPr>
        <p:spPr>
          <a:xfrm>
            <a:off x="1486546" y="5636850"/>
            <a:ext cx="545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multiqc</a:t>
            </a:r>
            <a:r>
              <a:rPr lang="da-DK" dirty="0"/>
              <a:t>:</a:t>
            </a:r>
          </a:p>
          <a:p>
            <a:r>
              <a:rPr lang="da-DK" dirty="0" err="1">
                <a:hlinkClick r:id="rId3"/>
              </a:rPr>
              <a:t>https</a:t>
            </a:r>
            <a:r>
              <a:rPr lang="da-DK" dirty="0">
                <a:hlinkClick r:id="rId3"/>
              </a:rPr>
              <a:t>://</a:t>
            </a:r>
            <a:r>
              <a:rPr lang="da-DK" dirty="0" err="1">
                <a:hlinkClick r:id="rId3"/>
              </a:rPr>
              <a:t>www.youtube.com</a:t>
            </a:r>
            <a:r>
              <a:rPr lang="da-DK" dirty="0">
                <a:hlinkClick r:id="rId3"/>
              </a:rPr>
              <a:t>/</a:t>
            </a:r>
            <a:r>
              <a:rPr lang="da-DK" dirty="0" err="1">
                <a:hlinkClick r:id="rId3"/>
              </a:rPr>
              <a:t>watch?v</a:t>
            </a:r>
            <a:r>
              <a:rPr lang="da-DK" dirty="0">
                <a:hlinkClick r:id="rId3"/>
              </a:rPr>
              <a:t>=qPbIlO_KWN0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702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1527582" y="115237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476F9-2B2C-9E42-A3E8-B582A161FE78}"/>
              </a:ext>
            </a:extLst>
          </p:cNvPr>
          <p:cNvSpPr txBox="1"/>
          <p:nvPr/>
        </p:nvSpPr>
        <p:spPr>
          <a:xfrm>
            <a:off x="1259632" y="1988840"/>
            <a:ext cx="671690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trimming</a:t>
            </a:r>
            <a:r>
              <a:rPr lang="da-DK" dirty="0"/>
              <a:t> a </a:t>
            </a:r>
            <a:r>
              <a:rPr lang="da-DK" dirty="0" err="1"/>
              <a:t>fastq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file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</a:t>
            </a:r>
            <a:r>
              <a:rPr lang="da-DK" dirty="0" err="1"/>
              <a:t>first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Q-</a:t>
            </a:r>
            <a:r>
              <a:rPr lang="da-DK" dirty="0" err="1"/>
              <a:t>trimming</a:t>
            </a:r>
            <a:r>
              <a:rPr lang="da-DK" dirty="0"/>
              <a:t> (</a:t>
            </a:r>
            <a:r>
              <a:rPr lang="da-DK" dirty="0" err="1"/>
              <a:t>pred-algorithm</a:t>
            </a:r>
            <a:r>
              <a:rPr lang="da-DK" dirty="0"/>
              <a:t>) or </a:t>
            </a:r>
            <a:r>
              <a:rPr lang="da-DK" dirty="0" err="1"/>
              <a:t>adaptor</a:t>
            </a:r>
            <a:r>
              <a:rPr lang="da-DK" dirty="0"/>
              <a:t> removal?</a:t>
            </a:r>
          </a:p>
          <a:p>
            <a:pPr marL="800100" lvl="1" indent="-342900">
              <a:buFont typeface="+mj-lt"/>
              <a:buAutoNum type="arabicPeriod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error</a:t>
            </a:r>
            <a:r>
              <a:rPr lang="da-DK" dirty="0"/>
              <a:t> rate </a:t>
            </a:r>
            <a:r>
              <a:rPr lang="da-DK" dirty="0" err="1"/>
              <a:t>corresponding</a:t>
            </a:r>
            <a:r>
              <a:rPr lang="da-DK" dirty="0"/>
              <a:t> to </a:t>
            </a:r>
            <a:r>
              <a:rPr lang="da-DK" dirty="0" err="1"/>
              <a:t>Phred</a:t>
            </a:r>
            <a:r>
              <a:rPr lang="da-DK" dirty="0"/>
              <a:t> score Q=30?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read</a:t>
            </a:r>
            <a:r>
              <a:rPr lang="da-DK" dirty="0"/>
              <a:t> is </a:t>
            </a:r>
            <a:r>
              <a:rPr lang="da-DK" dirty="0" err="1"/>
              <a:t>trimmed</a:t>
            </a:r>
            <a:r>
              <a:rPr lang="da-DK" dirty="0"/>
              <a:t> with Q=20, </a:t>
            </a:r>
            <a:r>
              <a:rPr lang="da-DK" dirty="0" err="1"/>
              <a:t>can</a:t>
            </a:r>
            <a:r>
              <a:rPr lang="da-DK" dirty="0"/>
              <a:t> the </a:t>
            </a:r>
            <a:r>
              <a:rPr lang="da-DK" dirty="0" err="1"/>
              <a:t>trimmed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contain</a:t>
            </a:r>
            <a:endParaRPr lang="da-DK" dirty="0"/>
          </a:p>
          <a:p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nucleotides</a:t>
            </a:r>
            <a:r>
              <a:rPr lang="da-DK" dirty="0"/>
              <a:t> with an </a:t>
            </a:r>
            <a:r>
              <a:rPr lang="da-DK" dirty="0" err="1"/>
              <a:t>error</a:t>
            </a:r>
            <a:r>
              <a:rPr lang="da-DK" dirty="0"/>
              <a:t> rate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Q=20?</a:t>
            </a:r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Fastq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base of 33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611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539750" y="1556792"/>
            <a:ext cx="772348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Coverage</a:t>
            </a:r>
            <a:r>
              <a:rPr lang="en-US" dirty="0"/>
              <a:t>: Average number of times the data is covered in the genome.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graphicFrame>
        <p:nvGraphicFramePr>
          <p:cNvPr id="29700" name="Object 5"/>
          <p:cNvGraphicFramePr>
            <a:graphicFrameLocks noChangeAspect="1"/>
          </p:cNvGraphicFramePr>
          <p:nvPr>
            <p:extLst/>
          </p:nvPr>
        </p:nvGraphicFramePr>
        <p:xfrm>
          <a:off x="1116013" y="2020764"/>
          <a:ext cx="187960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2970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20764"/>
                        <a:ext cx="1879600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900113" y="3356422"/>
            <a:ext cx="24032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/>
              <a:t>N: Number of read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L: Read length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G: Genome size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9750" y="5013176"/>
            <a:ext cx="8173933" cy="2185214"/>
            <a:chOff x="539750" y="5013176"/>
            <a:chExt cx="8173933" cy="2185214"/>
          </a:xfrm>
        </p:grpSpPr>
        <p:sp>
          <p:nvSpPr>
            <p:cNvPr id="29703" name="TextBox 4"/>
            <p:cNvSpPr txBox="1">
              <a:spLocks noChangeArrowheads="1"/>
            </p:cNvSpPr>
            <p:nvPr/>
          </p:nvSpPr>
          <p:spPr bwMode="auto">
            <a:xfrm>
              <a:off x="539750" y="5013176"/>
              <a:ext cx="8173933" cy="218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dirty="0"/>
                <a:t>Depth</a:t>
              </a:r>
              <a:r>
                <a:rPr lang="en-US" dirty="0"/>
                <a:t>: Number reads that </a:t>
              </a:r>
              <a:r>
                <a:rPr lang="en-US" dirty="0" err="1"/>
                <a:t>coveres</a:t>
              </a:r>
              <a:r>
                <a:rPr lang="en-US" dirty="0"/>
                <a:t> a particular nucleotide in each position in </a:t>
              </a:r>
            </a:p>
            <a:p>
              <a:pPr eaLnBrk="1" hangingPunct="1"/>
              <a:r>
                <a:rPr lang="en-US" dirty="0"/>
                <a:t>the genome.</a:t>
              </a:r>
            </a:p>
            <a:p>
              <a:pPr eaLnBrk="1" hangingPunct="1"/>
              <a:endParaRPr lang="en-US" dirty="0"/>
            </a:p>
            <a:p>
              <a:pPr eaLnBrk="1" hangingPunct="1"/>
              <a:endParaRPr lang="en-US" dirty="0"/>
            </a:p>
            <a:p>
              <a:pPr eaLnBrk="1" hangingPunct="1"/>
              <a:endParaRPr lang="en-US" dirty="0"/>
            </a:p>
            <a:p>
              <a:pPr eaLnBrk="1" hangingPunct="1"/>
              <a:endParaRPr lang="en-US" dirty="0"/>
            </a:p>
          </p:txBody>
        </p: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3851920" y="5589240"/>
              <a:ext cx="1851256" cy="719137"/>
              <a:chOff x="2438400" y="4462046"/>
              <a:chExt cx="1851834" cy="719554"/>
            </a:xfrm>
          </p:grpSpPr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2438400" y="4462046"/>
                <a:ext cx="752665" cy="33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reads</a:t>
                </a:r>
              </a:p>
            </p:txBody>
          </p:sp>
          <p:sp>
            <p:nvSpPr>
              <p:cNvPr id="13" name="TextBox 16"/>
              <p:cNvSpPr txBox="1">
                <a:spLocks noChangeArrowheads="1"/>
              </p:cNvSpPr>
              <p:nvPr/>
            </p:nvSpPr>
            <p:spPr bwMode="auto">
              <a:xfrm>
                <a:off x="2573248" y="4843046"/>
                <a:ext cx="55095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site</a:t>
                </a:r>
              </a:p>
            </p:txBody>
          </p:sp>
          <p:cxnSp>
            <p:nvCxnSpPr>
              <p:cNvPr id="14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2514600" y="4875212"/>
                <a:ext cx="68580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5" name="TextBox 19"/>
              <p:cNvSpPr txBox="1">
                <a:spLocks noChangeArrowheads="1"/>
              </p:cNvSpPr>
              <p:nvPr/>
            </p:nvSpPr>
            <p:spPr bwMode="auto">
              <a:xfrm>
                <a:off x="3276600" y="4690646"/>
                <a:ext cx="1013634" cy="33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= depth</a:t>
                </a:r>
              </a:p>
            </p:txBody>
          </p:sp>
        </p:grpSp>
      </p:grp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1527582" y="115237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Data quality</a:t>
            </a:r>
          </a:p>
          <a:p>
            <a:pPr algn="ctr"/>
            <a:r>
              <a:rPr lang="en-US" dirty="0"/>
              <a:t>Coverage and depth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5656" y="431458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(target </a:t>
            </a:r>
            <a:r>
              <a:rPr lang="en-US" b="1" dirty="0"/>
              <a:t>or</a:t>
            </a:r>
            <a:r>
              <a:rPr lang="en-US" dirty="0"/>
              <a:t> assembly)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56176" y="2132856"/>
            <a:ext cx="2664296" cy="1080120"/>
            <a:chOff x="3779912" y="2204864"/>
            <a:chExt cx="2664296" cy="1080120"/>
          </a:xfrm>
        </p:grpSpPr>
        <p:sp>
          <p:nvSpPr>
            <p:cNvPr id="18" name="TextBox 17"/>
            <p:cNvSpPr txBox="1"/>
            <p:nvPr/>
          </p:nvSpPr>
          <p:spPr>
            <a:xfrm>
              <a:off x="3779912" y="2204864"/>
              <a:ext cx="2664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Breadth-of-coverage: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851920" y="2565651"/>
              <a:ext cx="2088232" cy="719333"/>
              <a:chOff x="3779912" y="2780929"/>
              <a:chExt cx="2088232" cy="719333"/>
            </a:xfrm>
          </p:grpSpPr>
          <p:sp>
            <p:nvSpPr>
              <p:cNvPr id="20" name="TextBox 15"/>
              <p:cNvSpPr txBox="1">
                <a:spLocks noChangeArrowheads="1"/>
              </p:cNvSpPr>
              <p:nvPr/>
            </p:nvSpPr>
            <p:spPr bwMode="auto">
              <a:xfrm>
                <a:off x="4211960" y="2780929"/>
                <a:ext cx="165618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assembly size</a:t>
                </a:r>
              </a:p>
            </p:txBody>
          </p:sp>
          <p:sp>
            <p:nvSpPr>
              <p:cNvPr id="21" name="TextBox 16"/>
              <p:cNvSpPr txBox="1">
                <a:spLocks noChangeArrowheads="1"/>
              </p:cNvSpPr>
              <p:nvPr/>
            </p:nvSpPr>
            <p:spPr bwMode="auto">
              <a:xfrm>
                <a:off x="4211960" y="3161708"/>
                <a:ext cx="165618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target size</a:t>
                </a:r>
              </a:p>
            </p:txBody>
          </p:sp>
          <p:cxnSp>
            <p:nvCxnSpPr>
              <p:cNvPr id="22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4288136" y="3193856"/>
                <a:ext cx="1580008" cy="19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3" name="TextBox 19"/>
              <p:cNvSpPr txBox="1">
                <a:spLocks noChangeArrowheads="1"/>
              </p:cNvSpPr>
              <p:nvPr/>
            </p:nvSpPr>
            <p:spPr bwMode="auto">
              <a:xfrm>
                <a:off x="3779912" y="3007942"/>
                <a:ext cx="56798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C =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233875" y="1988840"/>
            <a:ext cx="2922301" cy="2382191"/>
            <a:chOff x="3161868" y="1988840"/>
            <a:chExt cx="2922301" cy="2382191"/>
          </a:xfrm>
        </p:grpSpPr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3203849" y="1988840"/>
              <a:ext cx="2880320" cy="2382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Example:</a:t>
              </a:r>
            </a:p>
            <a:p>
              <a:pPr eaLnBrk="1" hangingPunct="1">
                <a:lnSpc>
                  <a:spcPct val="60000"/>
                </a:lnSpc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N = 5 mill</a:t>
              </a:r>
            </a:p>
            <a:p>
              <a:pPr eaLnBrk="1" hangingPunct="1">
                <a:lnSpc>
                  <a:spcPct val="60000"/>
                </a:lnSpc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L = 100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bp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endParaRPr>
            </a:p>
            <a:p>
              <a:pPr eaLnBrk="1" hangingPunct="1">
                <a:lnSpc>
                  <a:spcPct val="60000"/>
                </a:lnSpc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G = 5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Mbp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endParaRPr>
            </a:p>
            <a:p>
              <a:pPr eaLnBrk="1" hangingPunct="1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C = 5*100/5 = 100X</a:t>
              </a:r>
            </a:p>
            <a:p>
              <a:pPr eaLnBrk="1" hangingPunct="1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On average, 100 reads covers each position in the genome.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3161868" y="1988840"/>
              <a:ext cx="28803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________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21699" y="3233067"/>
            <a:ext cx="2922301" cy="1348061"/>
            <a:chOff x="3161868" y="1988840"/>
            <a:chExt cx="2922301" cy="1348061"/>
          </a:xfrm>
        </p:grpSpPr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3203849" y="1988840"/>
              <a:ext cx="2880320" cy="1348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Example:</a:t>
              </a:r>
            </a:p>
            <a:p>
              <a:pPr eaLnBrk="1" hangingPunct="1">
                <a:lnSpc>
                  <a:spcPct val="60000"/>
                </a:lnSpc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assembly = 4.9 mill</a:t>
              </a:r>
            </a:p>
            <a:p>
              <a:pPr eaLnBrk="1" hangingPunct="1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target = 5 mill</a:t>
              </a:r>
            </a:p>
            <a:p>
              <a:pPr eaLnBrk="1" hangingPunct="1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c = 4.9/5 = 0.98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/>
          </p:nvSpPr>
          <p:spPr bwMode="auto">
            <a:xfrm>
              <a:off x="3161868" y="1988840"/>
              <a:ext cx="28803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halkduster"/>
                  <a:cs typeface="Chalkduster"/>
                </a:rPr>
                <a:t>________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03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</a:t>
            </a:r>
            <a:r>
              <a:rPr lang="en-US" sz="2400" dirty="0"/>
              <a:t> quality scores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0" y="908720"/>
            <a:ext cx="9296135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1200" b="1" dirty="0">
                <a:latin typeface="Courier" pitchFamily="2" charset="0"/>
              </a:rPr>
              <a:t>@J00138:63:HCNWCBBXX:5:1101:18802:1121 1:N:0:NAGATC</a:t>
            </a:r>
          </a:p>
          <a:p>
            <a:r>
              <a:rPr lang="da-DK" sz="1200" b="1" dirty="0">
                <a:latin typeface="Courier" pitchFamily="2" charset="0"/>
              </a:rPr>
              <a:t>NGAAAAACAATCTCTCCAGTAGGTTTTTTTGCACAACGTTCATTCACTGCCATACAGGCAGCTTAGAAATGATCGCTTTTATCTTCAATACCTAA</a:t>
            </a:r>
          </a:p>
          <a:p>
            <a:r>
              <a:rPr lang="da-DK" sz="1200" b="1" dirty="0">
                <a:latin typeface="Courier" pitchFamily="2" charset="0"/>
              </a:rPr>
              <a:t>+</a:t>
            </a:r>
          </a:p>
          <a:p>
            <a:r>
              <a:rPr lang="da-DK" sz="1200" b="1" dirty="0">
                <a:latin typeface="Courier" pitchFamily="2" charset="0"/>
              </a:rPr>
              <a:t>#AAFFJJJJJJJJJJJJJJJJJJJJJJJJJJJJJJJJJJJJJ-FJJJJJJJJJJJJJJJJJJJJJJJJJJJJJJJJJFJJJJJJJJJJJJJJJJJ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896E1-9ACA-3747-9636-4A39F7B509A5}"/>
              </a:ext>
            </a:extLst>
          </p:cNvPr>
          <p:cNvSpPr txBox="1"/>
          <p:nvPr/>
        </p:nvSpPr>
        <p:spPr>
          <a:xfrm>
            <a:off x="179512" y="2420888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Ascii </a:t>
            </a:r>
            <a:r>
              <a:rPr lang="da-DK" dirty="0" err="1"/>
              <a:t>characters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encoded</a:t>
            </a:r>
            <a:r>
              <a:rPr lang="da-DK" dirty="0"/>
              <a:t> </a:t>
            </a:r>
            <a:r>
              <a:rPr lang="da-DK" dirty="0" err="1"/>
              <a:t>phred</a:t>
            </a:r>
            <a:r>
              <a:rPr lang="da-DK" dirty="0"/>
              <a:t> scores – </a:t>
            </a:r>
            <a:r>
              <a:rPr lang="da-DK" dirty="0" err="1"/>
              <a:t>now</a:t>
            </a:r>
            <a:r>
              <a:rPr lang="da-DK" dirty="0"/>
              <a:t> all 33 base (base 64 old)</a:t>
            </a:r>
          </a:p>
          <a:p>
            <a:endParaRPr lang="da-DK" dirty="0"/>
          </a:p>
          <a:p>
            <a:r>
              <a:rPr lang="da-DK" dirty="0" err="1"/>
              <a:t>Quality</a:t>
            </a:r>
            <a:r>
              <a:rPr lang="da-DK" dirty="0"/>
              <a:t> scores (Q)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Phred</a:t>
            </a:r>
            <a:r>
              <a:rPr lang="da-DK" dirty="0"/>
              <a:t> scores</a:t>
            </a:r>
          </a:p>
          <a:p>
            <a:endParaRPr lang="da-DK" dirty="0"/>
          </a:p>
          <a:p>
            <a:r>
              <a:rPr lang="da-DK" dirty="0"/>
              <a:t>Q = ascii </a:t>
            </a:r>
            <a:r>
              <a:rPr lang="da-DK" dirty="0" err="1"/>
              <a:t>value</a:t>
            </a:r>
            <a:r>
              <a:rPr lang="da-DK" dirty="0"/>
              <a:t> – 33</a:t>
            </a:r>
          </a:p>
          <a:p>
            <a:endParaRPr lang="da-DK" dirty="0"/>
          </a:p>
          <a:p>
            <a:r>
              <a:rPr lang="da-DK" dirty="0"/>
              <a:t>P=</a:t>
            </a:r>
            <a:r>
              <a:rPr lang="da-DK" dirty="0" err="1"/>
              <a:t>error</a:t>
            </a:r>
            <a:r>
              <a:rPr lang="da-DK" dirty="0"/>
              <a:t> rate = 10 </a:t>
            </a:r>
            <a:r>
              <a:rPr lang="da-DK" baseline="30000" dirty="0"/>
              <a:t>–Q/10 </a:t>
            </a:r>
            <a:r>
              <a:rPr lang="da-DK" dirty="0"/>
              <a:t>(</a:t>
            </a:r>
            <a:r>
              <a:rPr lang="da-DK" dirty="0" err="1"/>
              <a:t>probability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 base is </a:t>
            </a:r>
            <a:r>
              <a:rPr lang="da-DK" dirty="0" err="1"/>
              <a:t>incorrectly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/>
              <a:t>Q = -10 log</a:t>
            </a:r>
            <a:r>
              <a:rPr lang="da-DK" baseline="-25000" dirty="0"/>
              <a:t>10</a:t>
            </a:r>
            <a:r>
              <a:rPr lang="da-DK" dirty="0"/>
              <a:t>(P)</a:t>
            </a:r>
          </a:p>
          <a:p>
            <a:endParaRPr lang="da-DK" dirty="0"/>
          </a:p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P=0.001, </a:t>
            </a:r>
            <a:r>
              <a:rPr lang="da-DK" dirty="0" err="1">
                <a:solidFill>
                  <a:srgbClr val="0070C0"/>
                </a:solidFill>
              </a:rPr>
              <a:t>What</a:t>
            </a:r>
            <a:r>
              <a:rPr lang="da-DK" dirty="0">
                <a:solidFill>
                  <a:srgbClr val="0070C0"/>
                </a:solidFill>
              </a:rPr>
              <a:t> is Q?</a:t>
            </a:r>
          </a:p>
        </p:txBody>
      </p:sp>
    </p:spTree>
    <p:extLst>
      <p:ext uri="{BB962C8B-B14F-4D97-AF65-F5344CB8AC3E}">
        <p14:creationId xmlns:p14="http://schemas.microsoft.com/office/powerpoint/2010/main" val="35427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1905000"/>
            <a:ext cx="851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Contigs with spades</a:t>
            </a:r>
          </a:p>
          <a:p>
            <a:r>
              <a:rPr lang="en-US" dirty="0"/>
              <a:t>Everything is defined in “</a:t>
            </a:r>
            <a:r>
              <a:rPr lang="en-US" dirty="0" err="1"/>
              <a:t>Kmer</a:t>
            </a:r>
            <a:r>
              <a:rPr lang="en-US" dirty="0"/>
              <a:t>-space”</a:t>
            </a:r>
          </a:p>
          <a:p>
            <a:pPr lvl="1">
              <a:buFont typeface="Arial"/>
              <a:buChar char="•"/>
            </a:pPr>
            <a:r>
              <a:rPr lang="en-US" dirty="0"/>
              <a:t> Nucleotide length = </a:t>
            </a:r>
            <a:r>
              <a:rPr lang="en-US" dirty="0" err="1"/>
              <a:t>Kmer_length</a:t>
            </a:r>
            <a:r>
              <a:rPr lang="en-US" dirty="0"/>
              <a:t> + K-1</a:t>
            </a:r>
          </a:p>
          <a:p>
            <a:pPr lvl="1">
              <a:buFont typeface="Arial"/>
              <a:buChar char="•"/>
            </a:pPr>
            <a:r>
              <a:rPr lang="en-US" dirty="0"/>
              <a:t> </a:t>
            </a:r>
            <a:r>
              <a:rPr lang="en-US" dirty="0" err="1"/>
              <a:t>Kmer_coverage</a:t>
            </a:r>
            <a:r>
              <a:rPr lang="en-US" dirty="0"/>
              <a:t> = </a:t>
            </a:r>
            <a:r>
              <a:rPr lang="en-US" dirty="0" err="1"/>
              <a:t>Nucleotide_coverage</a:t>
            </a:r>
            <a:r>
              <a:rPr lang="en-US" dirty="0"/>
              <a:t> * (Read_length-K+1)/Read_length</a:t>
            </a:r>
          </a:p>
        </p:txBody>
      </p:sp>
      <p:pic>
        <p:nvPicPr>
          <p:cNvPr id="4" name="Picture 3" descr="frust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445000"/>
            <a:ext cx="1520672" cy="2260600"/>
          </a:xfrm>
          <a:prstGeom prst="rect">
            <a:avLst/>
          </a:prstGeom>
        </p:spPr>
      </p:pic>
      <p:sp>
        <p:nvSpPr>
          <p:cNvPr id="9" name="TextBox 24"/>
          <p:cNvSpPr txBox="1">
            <a:spLocks noChangeArrowheads="1"/>
          </p:cNvSpPr>
          <p:nvPr/>
        </p:nvSpPr>
        <p:spPr bwMode="auto">
          <a:xfrm>
            <a:off x="2209800" y="4572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400" dirty="0"/>
              <a:t>Assembly</a:t>
            </a:r>
            <a:endParaRPr lang="en-US" sz="2400" dirty="0"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2209800" y="908720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i="1" dirty="0">
                <a:latin typeface="Verdana" pitchFamily="34" charset="0"/>
                <a:ea typeface="ＭＳ Ｐゴシック" pitchFamily="-80" charset="-128"/>
              </a:rPr>
              <a:t>De novo</a:t>
            </a:r>
          </a:p>
        </p:txBody>
      </p:sp>
    </p:spTree>
    <p:extLst>
      <p:ext uri="{BB962C8B-B14F-4D97-AF65-F5344CB8AC3E}">
        <p14:creationId xmlns:p14="http://schemas.microsoft.com/office/powerpoint/2010/main" val="2559612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>
            <a:spLocks noChangeArrowheads="1"/>
          </p:cNvSpPr>
          <p:nvPr/>
        </p:nvSpPr>
        <p:spPr bwMode="auto">
          <a:xfrm>
            <a:off x="2209800" y="4572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400" dirty="0"/>
              <a:t>Assembly</a:t>
            </a:r>
            <a:endParaRPr lang="en-US" sz="2400" dirty="0"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2209800" y="908720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i="1" dirty="0">
                <a:latin typeface="Verdana" pitchFamily="34" charset="0"/>
                <a:ea typeface="ＭＳ Ｐゴシック" pitchFamily="-80" charset="-128"/>
              </a:rPr>
              <a:t>De novo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3728" y="17635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halkduster"/>
                <a:cs typeface="Chalkduster"/>
              </a:rPr>
              <a:t>Example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560" y="2276872"/>
            <a:ext cx="1346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&gt;NODE_1_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63688" y="2276872"/>
            <a:ext cx="1614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length_91928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76770" y="2276872"/>
            <a:ext cx="31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_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88387" y="2276872"/>
            <a:ext cx="1787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cov_23.136574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1560" y="2636912"/>
            <a:ext cx="5976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AGTTCATTGATAAATCTTTTTTGATTATCATCAACGAGTGCCCACACAGATTGATTGGTT</a:t>
            </a:r>
          </a:p>
          <a:p>
            <a:r>
              <a:rPr lang="en-US" sz="1000" dirty="0">
                <a:latin typeface="Courier New"/>
                <a:cs typeface="Courier New"/>
              </a:rPr>
              <a:t>TATATTGTTAAAGAGCTTTTCCTATCGAAATCGCTTTTAAGCTCAATTCGCTAGGGCTGC</a:t>
            </a:r>
          </a:p>
          <a:p>
            <a:r>
              <a:rPr lang="en-US" sz="1000" dirty="0">
                <a:latin typeface="Courier New"/>
                <a:cs typeface="Courier New"/>
              </a:rPr>
              <a:t>GTATATTACGCTTATTCAGTTGAGTGTCAAACGTTATTTTCTA...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5644" y="2483604"/>
            <a:ext cx="106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halkduster"/>
                <a:cs typeface="Chalkduster"/>
              </a:rPr>
              <a:t>K = 83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1760" y="352249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Kmer_length</a:t>
            </a:r>
            <a:r>
              <a:rPr lang="en-US" dirty="0"/>
              <a:t> + K-1 = Nucleotide 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5816" y="3933056"/>
            <a:ext cx="325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halkduster"/>
                <a:cs typeface="Chalkduster"/>
              </a:rPr>
              <a:t>91928 + 83 – 1 = 92010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9552" y="4581128"/>
            <a:ext cx="8352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Kmer_coverage</a:t>
            </a:r>
            <a:r>
              <a:rPr lang="en-US" dirty="0"/>
              <a:t> = </a:t>
            </a:r>
            <a:r>
              <a:rPr lang="en-US" dirty="0" err="1"/>
              <a:t>Nucleotide_coverage</a:t>
            </a:r>
            <a:r>
              <a:rPr lang="en-US" dirty="0"/>
              <a:t> * (Read_length-K+1)/</a:t>
            </a:r>
            <a:r>
              <a:rPr lang="en-US" dirty="0" err="1"/>
              <a:t>Read_length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83768" y="5075892"/>
            <a:ext cx="4397710" cy="873388"/>
            <a:chOff x="2695481" y="5075892"/>
            <a:chExt cx="4397710" cy="873388"/>
          </a:xfrm>
        </p:grpSpPr>
        <p:sp>
          <p:nvSpPr>
            <p:cNvPr id="23" name="TextBox 22"/>
            <p:cNvSpPr txBox="1"/>
            <p:nvPr/>
          </p:nvSpPr>
          <p:spPr>
            <a:xfrm>
              <a:off x="3563888" y="5075892"/>
              <a:ext cx="147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Chalkduster"/>
                  <a:cs typeface="Chalkduster"/>
                </a:rPr>
                <a:t>23.136574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71800" y="5579948"/>
              <a:ext cx="2984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Chalkduster"/>
                  <a:cs typeface="Chalkduster"/>
                </a:rPr>
                <a:t>(300 – 83 + 1) / 300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95481" y="5219908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Chalkduster"/>
                  <a:cs typeface="Chalkduster"/>
                </a:rPr>
                <a:t>___________________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76806" y="5291916"/>
              <a:ext cx="1216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Chalkduster"/>
                  <a:cs typeface="Chalkduster"/>
                </a:rPr>
                <a:t>= 31.84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00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Fastq</a:t>
            </a:r>
            <a:r>
              <a:rPr lang="en-US" sz="2400" dirty="0"/>
              <a:t> quality scores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0" y="908720"/>
            <a:ext cx="9296135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1200" b="1" dirty="0">
                <a:latin typeface="Courier" pitchFamily="2" charset="0"/>
              </a:rPr>
              <a:t>@J00138:63:HCNWCBBXX:5:1101:18802:1121 1:N:0:NAGATC</a:t>
            </a:r>
          </a:p>
          <a:p>
            <a:r>
              <a:rPr lang="da-DK" sz="1200" b="1" dirty="0">
                <a:latin typeface="Courier" pitchFamily="2" charset="0"/>
              </a:rPr>
              <a:t>NGAAAAACAATCTCTCCAGTAGGTTTTTTTGCACAACGTTCATTCACTGCCATACAGGCAGCTTAGAAATGATCGCTTTTATCTTCAATACCTAA</a:t>
            </a:r>
          </a:p>
          <a:p>
            <a:r>
              <a:rPr lang="da-DK" sz="1200" b="1" dirty="0">
                <a:latin typeface="Courier" pitchFamily="2" charset="0"/>
              </a:rPr>
              <a:t>+</a:t>
            </a:r>
          </a:p>
          <a:p>
            <a:r>
              <a:rPr lang="da-DK" sz="1200" b="1" dirty="0">
                <a:latin typeface="Courier" pitchFamily="2" charset="0"/>
              </a:rPr>
              <a:t>#AAFFJJJJJJJJJJJJJJJJJJJJJJJJJJJJJJJJJJJJJ-FJJJJJJJJJJJJJJJJJJJJJJJJJJJJJJJJJFJJJJJJJJJJJJJJJJJ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D17E3-174D-294D-87EC-244DC9DA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2276872"/>
            <a:ext cx="8978900" cy="27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142B5-90C3-C048-9DA3-B0D5B2B2245E}"/>
              </a:ext>
            </a:extLst>
          </p:cNvPr>
          <p:cNvSpPr txBox="1"/>
          <p:nvPr/>
        </p:nvSpPr>
        <p:spPr>
          <a:xfrm>
            <a:off x="179512" y="5013176"/>
            <a:ext cx="88819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‘@’ </a:t>
            </a:r>
            <a:r>
              <a:rPr lang="da-DK" dirty="0" err="1"/>
              <a:t>which</a:t>
            </a:r>
            <a:r>
              <a:rPr lang="da-DK" dirty="0"/>
              <a:t> is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character</a:t>
            </a:r>
            <a:r>
              <a:rPr lang="da-DK" dirty="0"/>
              <a:t> in header line is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</a:t>
            </a:r>
            <a:r>
              <a:rPr lang="da-DK" dirty="0" err="1"/>
              <a:t>quality</a:t>
            </a:r>
            <a:r>
              <a:rPr lang="da-DK" dirty="0"/>
              <a:t> score</a:t>
            </a:r>
          </a:p>
          <a:p>
            <a:r>
              <a:rPr lang="da-DK" dirty="0"/>
              <a:t>Ascii @ = 64, Q=31</a:t>
            </a:r>
          </a:p>
          <a:p>
            <a:endParaRPr lang="da-DK" dirty="0"/>
          </a:p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</a:t>
            </a:r>
            <a:r>
              <a:rPr lang="da-DK" dirty="0" err="1">
                <a:solidFill>
                  <a:srgbClr val="0070C0"/>
                </a:solidFill>
              </a:rPr>
              <a:t>What</a:t>
            </a:r>
            <a:r>
              <a:rPr lang="da-DK" dirty="0">
                <a:solidFill>
                  <a:srgbClr val="0070C0"/>
                </a:solidFill>
              </a:rPr>
              <a:t> is the </a:t>
            </a:r>
            <a:r>
              <a:rPr lang="da-DK" dirty="0" err="1">
                <a:solidFill>
                  <a:srgbClr val="0070C0"/>
                </a:solidFill>
              </a:rPr>
              <a:t>first</a:t>
            </a:r>
            <a:r>
              <a:rPr lang="da-DK" dirty="0">
                <a:solidFill>
                  <a:srgbClr val="0070C0"/>
                </a:solidFill>
              </a:rPr>
              <a:t> ascii </a:t>
            </a:r>
            <a:r>
              <a:rPr lang="da-DK" dirty="0" err="1">
                <a:solidFill>
                  <a:srgbClr val="0070C0"/>
                </a:solidFill>
              </a:rPr>
              <a:t>character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representing</a:t>
            </a:r>
            <a:r>
              <a:rPr lang="da-DK" dirty="0">
                <a:solidFill>
                  <a:srgbClr val="0070C0"/>
                </a:solidFill>
              </a:rPr>
              <a:t> an </a:t>
            </a:r>
            <a:r>
              <a:rPr lang="da-DK" dirty="0" err="1">
                <a:solidFill>
                  <a:srgbClr val="0070C0"/>
                </a:solidFill>
              </a:rPr>
              <a:t>error_rate</a:t>
            </a:r>
            <a:r>
              <a:rPr lang="da-DK" dirty="0">
                <a:solidFill>
                  <a:srgbClr val="0070C0"/>
                </a:solidFill>
              </a:rPr>
              <a:t> &lt;= 0.01?</a:t>
            </a:r>
          </a:p>
          <a:p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0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331640" y="37073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Sequence preparation</a:t>
            </a:r>
          </a:p>
          <a:p>
            <a:pPr algn="ctr"/>
            <a:r>
              <a:rPr lang="en-US" dirty="0"/>
              <a:t>Single &amp; paired-end sequencing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EF488-211C-4F4B-BCF5-30FFB1F0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2584723" cy="18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EFFD-78E3-EC4D-8643-9D78F51F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24744"/>
            <a:ext cx="5647726" cy="1806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52EF6-FBA5-5A4B-94E7-37CFD4692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73016"/>
            <a:ext cx="7744860" cy="2160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C9CCA9-8D67-F54B-8F4D-2D4C1219C18E}"/>
              </a:ext>
            </a:extLst>
          </p:cNvPr>
          <p:cNvSpPr txBox="1"/>
          <p:nvPr/>
        </p:nvSpPr>
        <p:spPr>
          <a:xfrm>
            <a:off x="503548" y="5877272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hlinkClick r:id="rId5"/>
              </a:rPr>
              <a:t>https</a:t>
            </a:r>
            <a:r>
              <a:rPr lang="da-DK" dirty="0">
                <a:hlinkClick r:id="rId5"/>
              </a:rPr>
              <a:t>://</a:t>
            </a:r>
            <a:r>
              <a:rPr lang="da-DK" dirty="0" err="1">
                <a:hlinkClick r:id="rId5"/>
              </a:rPr>
              <a:t>www.youtube.com</a:t>
            </a:r>
            <a:r>
              <a:rPr lang="da-DK" dirty="0">
                <a:hlinkClick r:id="rId5"/>
              </a:rPr>
              <a:t>/</a:t>
            </a:r>
            <a:r>
              <a:rPr lang="da-DK" dirty="0" err="1">
                <a:hlinkClick r:id="rId5"/>
              </a:rPr>
              <a:t>watch?v</a:t>
            </a:r>
            <a:r>
              <a:rPr lang="da-DK" dirty="0">
                <a:hlinkClick r:id="rId5"/>
              </a:rPr>
              <a:t>=</a:t>
            </a:r>
            <a:r>
              <a:rPr lang="da-DK" dirty="0" err="1">
                <a:hlinkClick r:id="rId5"/>
              </a:rPr>
              <a:t>womKfikWlxM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114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Fragment length</a:t>
            </a:r>
          </a:p>
          <a:p>
            <a:pPr algn="ctr"/>
            <a:r>
              <a:rPr lang="en-US" sz="2000" dirty="0"/>
              <a:t>Insert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7DE9AD-B390-154D-8D54-075B79C2672D}"/>
              </a:ext>
            </a:extLst>
          </p:cNvPr>
          <p:cNvCxnSpPr>
            <a:cxnSpLocks/>
          </p:cNvCxnSpPr>
          <p:nvPr/>
        </p:nvCxnSpPr>
        <p:spPr bwMode="auto">
          <a:xfrm>
            <a:off x="1691680" y="2420888"/>
            <a:ext cx="18720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55A06C4-89B9-5A43-9FDC-EAAC9E0F9C34}"/>
              </a:ext>
            </a:extLst>
          </p:cNvPr>
          <p:cNvGrpSpPr/>
          <p:nvPr/>
        </p:nvGrpSpPr>
        <p:grpSpPr>
          <a:xfrm>
            <a:off x="1691680" y="3861048"/>
            <a:ext cx="3744416" cy="0"/>
            <a:chOff x="1691680" y="3717032"/>
            <a:chExt cx="3744416" cy="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3F64964-A5C9-1947-8DE2-84CD139EB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91680" y="3717032"/>
              <a:ext cx="1872208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2A7A27-A261-404D-B18B-95CF6805FD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63888" y="3717032"/>
              <a:ext cx="1872208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97D79B-2B32-6F41-A54F-DE495B9F463D}"/>
              </a:ext>
            </a:extLst>
          </p:cNvPr>
          <p:cNvCxnSpPr>
            <a:cxnSpLocks/>
          </p:cNvCxnSpPr>
          <p:nvPr/>
        </p:nvCxnSpPr>
        <p:spPr bwMode="auto">
          <a:xfrm>
            <a:off x="3563888" y="5301208"/>
            <a:ext cx="316835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560DCE-9E4A-BC47-A53D-47FC9973902F}"/>
              </a:ext>
            </a:extLst>
          </p:cNvPr>
          <p:cNvCxnSpPr/>
          <p:nvPr/>
        </p:nvCxnSpPr>
        <p:spPr bwMode="auto">
          <a:xfrm>
            <a:off x="1691680" y="1916832"/>
            <a:ext cx="187220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41C33B6-A680-5E4E-9D9E-D6E5DF65E3C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91680" y="2852936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896AC1-A12C-B140-B4BC-A858446C1E4F}"/>
              </a:ext>
            </a:extLst>
          </p:cNvPr>
          <p:cNvSpPr txBox="1"/>
          <p:nvPr/>
        </p:nvSpPr>
        <p:spPr>
          <a:xfrm>
            <a:off x="4716016" y="1844824"/>
            <a:ext cx="28993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Forward strand (</a:t>
            </a:r>
            <a:r>
              <a:rPr lang="da-DK" b="1" dirty="0"/>
              <a:t>F, 1 ,R1</a:t>
            </a:r>
            <a:r>
              <a:rPr lang="da-DK" dirty="0"/>
              <a:t>)</a:t>
            </a:r>
          </a:p>
          <a:p>
            <a:r>
              <a:rPr lang="da-DK" dirty="0"/>
              <a:t>DNA </a:t>
            </a:r>
            <a:r>
              <a:rPr lang="da-DK" dirty="0" err="1"/>
              <a:t>Insert</a:t>
            </a:r>
            <a:r>
              <a:rPr lang="da-DK" dirty="0"/>
              <a:t> (</a:t>
            </a:r>
            <a:r>
              <a:rPr lang="da-DK" dirty="0" err="1"/>
              <a:t>size</a:t>
            </a:r>
            <a:r>
              <a:rPr lang="da-DK" dirty="0"/>
              <a:t>: </a:t>
            </a:r>
            <a:r>
              <a:rPr lang="da-DK" b="1" dirty="0"/>
              <a:t>5’</a:t>
            </a:r>
            <a:r>
              <a:rPr lang="da-DK" dirty="0"/>
              <a:t> – </a:t>
            </a:r>
            <a:r>
              <a:rPr lang="da-DK" i="1" dirty="0"/>
              <a:t>5’</a:t>
            </a:r>
            <a:r>
              <a:rPr lang="da-DK" dirty="0"/>
              <a:t>)</a:t>
            </a:r>
          </a:p>
          <a:p>
            <a:r>
              <a:rPr lang="da-DK" dirty="0" err="1"/>
              <a:t>Reverse</a:t>
            </a:r>
            <a:r>
              <a:rPr lang="da-DK" dirty="0"/>
              <a:t> strand (</a:t>
            </a:r>
            <a:r>
              <a:rPr lang="da-DK" i="1" dirty="0"/>
              <a:t>R, 2, R2</a:t>
            </a:r>
            <a:r>
              <a:rPr lang="da-DK" dirty="0"/>
              <a:t>)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4B8A0F-71B0-E44F-8E05-12FD029266C0}"/>
              </a:ext>
            </a:extLst>
          </p:cNvPr>
          <p:cNvCxnSpPr/>
          <p:nvPr/>
        </p:nvCxnSpPr>
        <p:spPr bwMode="auto">
          <a:xfrm>
            <a:off x="1763688" y="3501008"/>
            <a:ext cx="187220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8F555D-C9E3-4B4A-BEE8-5185D7D65DC7}"/>
              </a:ext>
            </a:extLst>
          </p:cNvPr>
          <p:cNvGrpSpPr/>
          <p:nvPr/>
        </p:nvGrpSpPr>
        <p:grpSpPr>
          <a:xfrm>
            <a:off x="1691680" y="4941168"/>
            <a:ext cx="5040560" cy="792088"/>
            <a:chOff x="1691680" y="4653136"/>
            <a:chExt cx="5040560" cy="7920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926435-C706-EE4B-B44C-93D3B58B51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91680" y="5013176"/>
              <a:ext cx="1872208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BC3CCD-8E3E-E348-AD43-7976A2F4AD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60032" y="5445224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EE9690-AABB-6C49-BAF2-4DC8F0195D39}"/>
                </a:ext>
              </a:extLst>
            </p:cNvPr>
            <p:cNvCxnSpPr/>
            <p:nvPr/>
          </p:nvCxnSpPr>
          <p:spPr bwMode="auto">
            <a:xfrm>
              <a:off x="1763688" y="4653136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3467D1F-71B3-0A43-B085-7246A2DC75BB}"/>
              </a:ext>
            </a:extLst>
          </p:cNvPr>
          <p:cNvSpPr txBox="1"/>
          <p:nvPr/>
        </p:nvSpPr>
        <p:spPr>
          <a:xfrm>
            <a:off x="683568" y="2204864"/>
            <a:ext cx="40748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2)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991422-A364-854A-BEDF-E79779FDADCB}"/>
              </a:ext>
            </a:extLst>
          </p:cNvPr>
          <p:cNvCxnSpPr>
            <a:cxnSpLocks/>
          </p:cNvCxnSpPr>
          <p:nvPr/>
        </p:nvCxnSpPr>
        <p:spPr bwMode="auto">
          <a:xfrm flipH="1">
            <a:off x="3563888" y="4221088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2FF45E-A401-D543-A787-BDD74F1C7424}"/>
              </a:ext>
            </a:extLst>
          </p:cNvPr>
          <p:cNvSpPr txBox="1"/>
          <p:nvPr/>
        </p:nvSpPr>
        <p:spPr>
          <a:xfrm>
            <a:off x="2195736" y="1412776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150bp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A831C-C47D-7F49-81FF-AAE0BFC55105}"/>
              </a:ext>
            </a:extLst>
          </p:cNvPr>
          <p:cNvSpPr txBox="1"/>
          <p:nvPr/>
        </p:nvSpPr>
        <p:spPr>
          <a:xfrm>
            <a:off x="6732240" y="5085184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~320bp (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settings</a:t>
            </a:r>
            <a:r>
              <a:rPr lang="da-DK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E889CB-C876-D944-A95F-C5211ED2CDD8}"/>
              </a:ext>
            </a:extLst>
          </p:cNvPr>
          <p:cNvSpPr txBox="1"/>
          <p:nvPr/>
        </p:nvSpPr>
        <p:spPr>
          <a:xfrm>
            <a:off x="1365000" y="4767188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5’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E7AB5A-3774-3940-9ACD-53AAE9CB115A}"/>
              </a:ext>
            </a:extLst>
          </p:cNvPr>
          <p:cNvSpPr txBox="1"/>
          <p:nvPr/>
        </p:nvSpPr>
        <p:spPr>
          <a:xfrm>
            <a:off x="6732240" y="5538679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5’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B6040-731C-B24B-99E2-5976A949C934}"/>
              </a:ext>
            </a:extLst>
          </p:cNvPr>
          <p:cNvSpPr txBox="1"/>
          <p:nvPr/>
        </p:nvSpPr>
        <p:spPr>
          <a:xfrm>
            <a:off x="4531510" y="5571391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2EF238-5433-B646-9C49-E3B06BF2B36E}"/>
              </a:ext>
            </a:extLst>
          </p:cNvPr>
          <p:cNvSpPr txBox="1"/>
          <p:nvPr/>
        </p:nvSpPr>
        <p:spPr>
          <a:xfrm>
            <a:off x="3584248" y="4749150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3’</a:t>
            </a:r>
          </a:p>
        </p:txBody>
      </p:sp>
    </p:spTree>
    <p:extLst>
      <p:ext uri="{BB962C8B-B14F-4D97-AF65-F5344CB8AC3E}">
        <p14:creationId xmlns:p14="http://schemas.microsoft.com/office/powerpoint/2010/main" val="387349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Coverage &amp; depth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8F555D-C9E3-4B4A-BEE8-5185D7D65DC7}"/>
              </a:ext>
            </a:extLst>
          </p:cNvPr>
          <p:cNvGrpSpPr/>
          <p:nvPr/>
        </p:nvGrpSpPr>
        <p:grpSpPr>
          <a:xfrm>
            <a:off x="1320482" y="1844824"/>
            <a:ext cx="6491878" cy="432048"/>
            <a:chOff x="1763688" y="5013176"/>
            <a:chExt cx="6491878" cy="4320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926435-C706-EE4B-B44C-93D3B58B51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63688" y="5013176"/>
              <a:ext cx="6491878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BC3CCD-8E3E-E348-AD43-7976A2F4AD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35286" y="5445224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EE9690-AABB-6C49-BAF2-4DC8F0195D39}"/>
                </a:ext>
              </a:extLst>
            </p:cNvPr>
            <p:cNvCxnSpPr/>
            <p:nvPr/>
          </p:nvCxnSpPr>
          <p:spPr bwMode="auto">
            <a:xfrm>
              <a:off x="2350910" y="5445224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AC3369-4512-EB4C-A0D8-27915EBDB7EA}"/>
              </a:ext>
            </a:extLst>
          </p:cNvPr>
          <p:cNvCxnSpPr>
            <a:cxnSpLocks/>
          </p:cNvCxnSpPr>
          <p:nvPr/>
        </p:nvCxnSpPr>
        <p:spPr bwMode="auto">
          <a:xfrm flipH="1">
            <a:off x="4788024" y="2429272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84F31F-DBB9-B949-9456-D4563FE844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026" y="2734072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DD87D7-775E-3048-BA2A-4389D880FC82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8144" y="2996952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0DF59F-C9E9-4C42-995E-75ED4E61894E}"/>
              </a:ext>
            </a:extLst>
          </p:cNvPr>
          <p:cNvCxnSpPr/>
          <p:nvPr/>
        </p:nvCxnSpPr>
        <p:spPr bwMode="auto">
          <a:xfrm>
            <a:off x="1320482" y="2741330"/>
            <a:ext cx="187220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24AD36-4043-1143-A5FC-CD80593756D0}"/>
              </a:ext>
            </a:extLst>
          </p:cNvPr>
          <p:cNvCxnSpPr/>
          <p:nvPr/>
        </p:nvCxnSpPr>
        <p:spPr bwMode="auto">
          <a:xfrm>
            <a:off x="1472882" y="2420888"/>
            <a:ext cx="187220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CC979-5256-1A45-B2BA-5289A4D3D348}"/>
              </a:ext>
            </a:extLst>
          </p:cNvPr>
          <p:cNvCxnSpPr/>
          <p:nvPr/>
        </p:nvCxnSpPr>
        <p:spPr bwMode="auto">
          <a:xfrm>
            <a:off x="2411760" y="3068960"/>
            <a:ext cx="187220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F0D58-6885-2C42-A76C-003BB84A8109}"/>
              </a:ext>
            </a:extLst>
          </p:cNvPr>
          <p:cNvSpPr txBox="1"/>
          <p:nvPr/>
        </p:nvSpPr>
        <p:spPr>
          <a:xfrm>
            <a:off x="7380312" y="1340768"/>
            <a:ext cx="1207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Reference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8D4D5-25A5-4D4D-874E-B7F345F5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2" y="3396590"/>
            <a:ext cx="4972298" cy="28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Sequencing</a:t>
            </a:r>
          </a:p>
          <a:p>
            <a:pPr algn="ctr"/>
            <a:r>
              <a:rPr lang="en-US" dirty="0"/>
              <a:t>Output &amp; </a:t>
            </a:r>
            <a:r>
              <a:rPr lang="en-US" dirty="0" err="1"/>
              <a:t>flowcells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1E78A-9A0E-644C-A62D-B4793DFA2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268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5F320-2F94-2D4F-B538-9022E4E3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6" y="4986763"/>
            <a:ext cx="1217300" cy="1236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BA4CA8-D0F6-3C40-9DCA-10562391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986523"/>
            <a:ext cx="1326864" cy="1308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83820-5664-CD4C-860F-BDF28A6DD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2851722" cy="1197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36D463-ED2C-E649-BA61-121A69628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58" y="3789040"/>
            <a:ext cx="2670966" cy="1197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22D48-CC03-7D40-8416-B1FAD451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24" y="4724492"/>
            <a:ext cx="3551834" cy="17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32422"/>
      </p:ext>
    </p:extLst>
  </p:cSld>
  <p:clrMapOvr>
    <a:masterClrMapping/>
  </p:clrMapOvr>
</p:sld>
</file>

<file path=ppt/theme/theme1.xml><?xml version="1.0" encoding="utf-8"?>
<a:theme xmlns:a="http://schemas.openxmlformats.org/drawingml/2006/main" name="DTU_Food[1]">
  <a:themeElements>
    <a:clrScheme name="Custom 1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FF66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5C00"/>
      </a:accent6>
      <a:hlink>
        <a:srgbClr val="000000"/>
      </a:hlink>
      <a:folHlink>
        <a:srgbClr val="000000"/>
      </a:folHlink>
    </a:clrScheme>
    <a:fontScheme name="DTU_Food[1]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>
    <a:extraClrScheme>
      <a:clrScheme name="DTU_Food[1]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3">
        <a:dk1>
          <a:srgbClr val="000000"/>
        </a:dk1>
        <a:lt1>
          <a:srgbClr val="FFFFFF"/>
        </a:lt1>
        <a:dk2>
          <a:srgbClr val="990000"/>
        </a:dk2>
        <a:lt2>
          <a:srgbClr val="999999"/>
        </a:lt2>
        <a:accent1>
          <a:srgbClr val="FF99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5C00"/>
        </a:accent6>
        <a:hlink>
          <a:srgbClr val="FF00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DTU_Food[1]</Template>
  <TotalTime>46394</TotalTime>
  <Words>2723</Words>
  <Application>Microsoft Macintosh PowerPoint</Application>
  <PresentationFormat>On-screen Show (4:3)</PresentationFormat>
  <Paragraphs>515</Paragraphs>
  <Slides>41</Slides>
  <Notes>9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Arial Black</vt:lpstr>
      <vt:lpstr>Chalkduster</vt:lpstr>
      <vt:lpstr>Courier</vt:lpstr>
      <vt:lpstr>Courier New</vt:lpstr>
      <vt:lpstr>Verdana</vt:lpstr>
      <vt:lpstr>DTU_Food[1]</vt:lpstr>
      <vt:lpstr>Equation</vt:lpstr>
      <vt:lpstr>Fastq format &amp; Trimming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DFVF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HEK</dc:creator>
  <cp:lastModifiedBy>Thomas Nordahl Petersen</cp:lastModifiedBy>
  <cp:revision>518</cp:revision>
  <dcterms:created xsi:type="dcterms:W3CDTF">2014-10-08T16:39:18Z</dcterms:created>
  <dcterms:modified xsi:type="dcterms:W3CDTF">2022-09-13T09:13:58Z</dcterms:modified>
</cp:coreProperties>
</file>